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4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31EA623-3304-4ACA-B6F7-33D5DFCC6352}" type="datetimeFigureOut">
              <a:rPr lang="en-US" smtClean="0"/>
              <a:pPr/>
              <a:t>3/20/2020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36BEDE6-D35E-4D5C-954E-0F85F0E9C59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31EA623-3304-4ACA-B6F7-33D5DFCC6352}" type="datetimeFigureOut">
              <a:rPr lang="en-US" smtClean="0"/>
              <a:pPr/>
              <a:t>3/20/2020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31EA623-3304-4ACA-B6F7-33D5DFCC6352}" type="datetimeFigureOut">
              <a:rPr lang="en-US" smtClean="0"/>
              <a:pPr/>
              <a:t>3/20/2020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31EA623-3304-4ACA-B6F7-33D5DFCC6352}" type="datetimeFigureOut">
              <a:rPr lang="en-US" smtClean="0"/>
              <a:pPr/>
              <a:t>3/20/2020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36BEDE6-D35E-4D5C-954E-0F85F0E9C59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31EA623-3304-4ACA-B6F7-33D5DFCC6352}" type="datetimeFigureOut">
              <a:rPr lang="en-US" smtClean="0"/>
              <a:pPr/>
              <a:t>3/20/2020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36BEDE6-D35E-4D5C-954E-0F85F0E9C59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abc-clio.com/ODLIS/odlis_i.aspx#ifla" TargetMode="External"/><Relationship Id="rId13" Type="http://schemas.openxmlformats.org/officeDocument/2006/relationships/hyperlink" Target="http://www.abc-clio.com/ODLIS/odlis_a.aspx#abf" TargetMode="External"/><Relationship Id="rId3" Type="http://schemas.openxmlformats.org/officeDocument/2006/relationships/hyperlink" Target="http://www.abc-clio.com/ODLIS/odlis_p.aspx#publishing" TargetMode="External"/><Relationship Id="rId7" Type="http://schemas.openxmlformats.org/officeDocument/2006/relationships/hyperlink" Target="http://www.abc-clio.com/ODLIS/odlis_b.aspx#booklist" TargetMode="External"/><Relationship Id="rId12" Type="http://schemas.openxmlformats.org/officeDocument/2006/relationships/hyperlink" Target="http://www.abc-clio.com/ODLIS/odlis_a.aspx#alaallied" TargetMode="External"/><Relationship Id="rId17" Type="http://schemas.openxmlformats.org/officeDocument/2006/relationships/hyperlink" Target="http://www.abc-clio.com/ODLIS/odlis_d.aspx#dbv" TargetMode="External"/><Relationship Id="rId2" Type="http://schemas.openxmlformats.org/officeDocument/2006/relationships/hyperlink" Target="http://www.abc-clio.com/ODLIS/odlis_p.aspx#periodical" TargetMode="External"/><Relationship Id="rId16" Type="http://schemas.openxmlformats.org/officeDocument/2006/relationships/hyperlink" Target="http://www.abc-clio.com/ODLIS/odlis_c.aspx#cilip" TargetMode="External"/><Relationship Id="rId1" Type="http://schemas.openxmlformats.org/officeDocument/2006/relationships/slideLayout" Target="../slideLayouts/slideLayout7.xml"/><Relationship Id="rId6" Type="http://schemas.openxmlformats.org/officeDocument/2006/relationships/hyperlink" Target="http://www.abc-clio.com/ODLIS/odlis_r.aspx#reviewpub" TargetMode="External"/><Relationship Id="rId11" Type="http://schemas.openxmlformats.org/officeDocument/2006/relationships/hyperlink" Target="http://www.abc-clio.com/ODLIS/odlis_h.aspx#homepage" TargetMode="External"/><Relationship Id="rId5" Type="http://schemas.openxmlformats.org/officeDocument/2006/relationships/hyperlink" Target="http://www.abc-clio.com/ODLIS/odlis_a.aspx#americanlibraries" TargetMode="External"/><Relationship Id="rId15" Type="http://schemas.openxmlformats.org/officeDocument/2006/relationships/hyperlink" Target="http://www.abc-clio.com/ODLIS/odlis_c.aspx#canadianla" TargetMode="External"/><Relationship Id="rId10" Type="http://schemas.openxmlformats.org/officeDocument/2006/relationships/hyperlink" Target="http://www.ala.org/" TargetMode="External"/><Relationship Id="rId4" Type="http://schemas.openxmlformats.org/officeDocument/2006/relationships/hyperlink" Target="http://www.abc-clio.com/ODLIS/odlis_jk.aspx#journal" TargetMode="External"/><Relationship Id="rId9" Type="http://schemas.openxmlformats.org/officeDocument/2006/relationships/hyperlink" Target="http://www.ala.org/ala/aboutala/offices/publishing/productsandpublications/publicationspages.cfm" TargetMode="External"/><Relationship Id="rId14" Type="http://schemas.openxmlformats.org/officeDocument/2006/relationships/hyperlink" Target="http://www.abc-clio.com/ODLIS/odlis_a.aspx#alia"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www.abc-clio.com/ODLIS/odlis_i.aspx#information" TargetMode="External"/><Relationship Id="rId3" Type="http://schemas.openxmlformats.org/officeDocument/2006/relationships/hyperlink" Target="http://www.abc-clio.com/ODLIS/odlis_n.aspx#noncurrent" TargetMode="External"/><Relationship Id="rId7" Type="http://schemas.openxmlformats.org/officeDocument/2006/relationships/hyperlink" Target="http://www.abc-clio.com/ODLIS/odlis_r.aspx#retention" TargetMode="External"/><Relationship Id="rId2" Type="http://schemas.openxmlformats.org/officeDocument/2006/relationships/hyperlink" Target="http://www.abc-clio.com/ODLIS/odlis_c.aspx#collection" TargetMode="External"/><Relationship Id="rId1" Type="http://schemas.openxmlformats.org/officeDocument/2006/relationships/slideLayout" Target="../slideLayouts/slideLayout7.xml"/><Relationship Id="rId6" Type="http://schemas.openxmlformats.org/officeDocument/2006/relationships/hyperlink" Target="http://www.abc-clio.com/ODLIS/odlis_p.aspx#personalpapers" TargetMode="External"/><Relationship Id="rId11" Type="http://schemas.openxmlformats.org/officeDocument/2006/relationships/hyperlink" Target="http://graphics8.nytimes.com/images/2007/05/11/travel/venues-lsociety-library.jpg" TargetMode="External"/><Relationship Id="rId5" Type="http://schemas.openxmlformats.org/officeDocument/2006/relationships/hyperlink" Target="http://www.abc-clio.com/ODLIS/odlis_c.aspx#corporatebody" TargetMode="External"/><Relationship Id="rId10" Type="http://schemas.openxmlformats.org/officeDocument/2006/relationships/hyperlink" Target="http://www.abc-clio.com/ODLIS/odlis_a.aspx#archivist" TargetMode="External"/><Relationship Id="rId4" Type="http://schemas.openxmlformats.org/officeDocument/2006/relationships/hyperlink" Target="http://www.abc-clio.com/ODLIS/odlis_r.aspx#records" TargetMode="External"/><Relationship Id="rId9" Type="http://schemas.openxmlformats.org/officeDocument/2006/relationships/hyperlink" Target="http://www.abc-clio.com/ODLIS/odlis_r.aspx#repository"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abc-clio.com/ODLIS/odlis_c.aspx#collectingarchives" TargetMode="External"/><Relationship Id="rId13" Type="http://schemas.openxmlformats.org/officeDocument/2006/relationships/hyperlink" Target="http://www.abc-clio.com/ODLIS/odlis_s.aspx#soundarchives" TargetMode="External"/><Relationship Id="rId18" Type="http://schemas.openxmlformats.org/officeDocument/2006/relationships/hyperlink" Target="http://www.proquest.com/en-US/catalogs/databases/detail/archives_usa.shtml" TargetMode="External"/><Relationship Id="rId3" Type="http://schemas.openxmlformats.org/officeDocument/2006/relationships/hyperlink" Target="http://www.abc-clio.com/ODLIS/odlis_p.aspx#preservation" TargetMode="External"/><Relationship Id="rId7" Type="http://schemas.openxmlformats.org/officeDocument/2006/relationships/hyperlink" Target="http://www.abc-clio.com/ODLIS/odlis_i.aspx#inhousearchives" TargetMode="External"/><Relationship Id="rId12" Type="http://schemas.openxmlformats.org/officeDocument/2006/relationships/hyperlink" Target="http://www.abc-clio.com/ODLIS/odlis_g.aspx#genealogy" TargetMode="External"/><Relationship Id="rId17" Type="http://schemas.openxmlformats.org/officeDocument/2006/relationships/hyperlink" Target="http://www.abc-clio.com/ODLIS/odlis_d.aspx#database" TargetMode="External"/><Relationship Id="rId2" Type="http://schemas.openxmlformats.org/officeDocument/2006/relationships/hyperlink" Target="http://www.abc-clio.com/ODLIS/odlis_a.aspx#appraisal" TargetMode="External"/><Relationship Id="rId16" Type="http://schemas.openxmlformats.org/officeDocument/2006/relationships/hyperlink" Target="http://www.abc-clio.com/ODLIS/odlis_s.aspx#subscription" TargetMode="External"/><Relationship Id="rId1" Type="http://schemas.openxmlformats.org/officeDocument/2006/relationships/slideLayout" Target="../slideLayouts/slideLayout7.xml"/><Relationship Id="rId6" Type="http://schemas.openxmlformats.org/officeDocument/2006/relationships/hyperlink" Target="http://www.abc-clio.com/ODLIS/odlis_n.aspx#nara" TargetMode="External"/><Relationship Id="rId11" Type="http://schemas.openxmlformats.org/officeDocument/2006/relationships/hyperlink" Target="http://www.abc-clio.com/ODLIS/odlis_f.aspx#filmarchives" TargetMode="External"/><Relationship Id="rId5" Type="http://schemas.openxmlformats.org/officeDocument/2006/relationships/hyperlink" Target="http://www.abc-clio.com/ODLIS/odlis_g.aspx#govarchives" TargetMode="External"/><Relationship Id="rId15" Type="http://schemas.openxmlformats.org/officeDocument/2006/relationships/hyperlink" Target="http://www.abc-clio.com/ODLIS/odlis_p.aspx#proquest" TargetMode="External"/><Relationship Id="rId10" Type="http://schemas.openxmlformats.org/officeDocument/2006/relationships/hyperlink" Target="http://www.abc-clio.com/ODLIS/odlis_l.aspx#library" TargetMode="External"/><Relationship Id="rId4" Type="http://schemas.openxmlformats.org/officeDocument/2006/relationships/hyperlink" Target="http://www.abc-clio.com/ODLIS/odlis_a.aspx#access" TargetMode="External"/><Relationship Id="rId9" Type="http://schemas.openxmlformats.org/officeDocument/2006/relationships/hyperlink" Target="http://www.abc-clio.com/ODLIS/odlis_m.aspx#manuscript" TargetMode="External"/><Relationship Id="rId14" Type="http://schemas.openxmlformats.org/officeDocument/2006/relationships/hyperlink" Target="http://www.abc-clio.com/ODLIS/odlis_p.aspx#personalarchive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abc-clio.com/ODLIS/odlis_b.aspx#book" TargetMode="External"/><Relationship Id="rId2" Type="http://schemas.openxmlformats.org/officeDocument/2006/relationships/hyperlink" Target="http://www.abc-clio.com/ODLIS/odlis_m.aspx#mutilation" TargetMode="External"/><Relationship Id="rId1" Type="http://schemas.openxmlformats.org/officeDocument/2006/relationships/slideLayout" Target="../slideLayouts/slideLayout7.xml"/><Relationship Id="rId4" Type="http://schemas.openxmlformats.org/officeDocument/2006/relationships/hyperlink" Target="http://www.abc-clio.com/ODLIS/odlis_b.aspx#bibliophile"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abc-clio.com/ODLIS/odlis_b.aspx#book" TargetMode="External"/><Relationship Id="rId7" Type="http://schemas.openxmlformats.org/officeDocument/2006/relationships/hyperlink" Target="http://www.abc-clio.com/ODLIS/odlis_b.aspx#biography" TargetMode="External"/><Relationship Id="rId2" Type="http://schemas.openxmlformats.org/officeDocument/2006/relationships/hyperlink" Target="http://www.abc-clio.com/ODLIS/odlis_jk.aspx#knowledge" TargetMode="External"/><Relationship Id="rId1" Type="http://schemas.openxmlformats.org/officeDocument/2006/relationships/slideLayout" Target="../slideLayouts/slideLayout7.xml"/><Relationship Id="rId6" Type="http://schemas.openxmlformats.org/officeDocument/2006/relationships/hyperlink" Target="http://www.abc-clio.com/ODLIS/odlis_e.aspx#essay" TargetMode="External"/><Relationship Id="rId5" Type="http://schemas.openxmlformats.org/officeDocument/2006/relationships/hyperlink" Target="http://www.abc-clio.com/ODLIS/odlis_c.aspx#compilation" TargetMode="External"/><Relationship Id="rId4" Type="http://schemas.openxmlformats.org/officeDocument/2006/relationships/hyperlink" Target="http://www.abc-clio.com/ODLIS/odlis_b.aspx#bibliography"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abc-clio.com/ODLIS/odlis_b.aspx#bibliography" TargetMode="External"/><Relationship Id="rId3" Type="http://schemas.openxmlformats.org/officeDocument/2006/relationships/hyperlink" Target="http://www.abc-clio.com/ODLIS/odlis_p.aspx#publication" TargetMode="External"/><Relationship Id="rId7" Type="http://schemas.openxmlformats.org/officeDocument/2006/relationships/hyperlink" Target="http://www.abc-clio.com/ODLIS/odlis_t.aspx#typography" TargetMode="External"/><Relationship Id="rId2" Type="http://schemas.openxmlformats.org/officeDocument/2006/relationships/hyperlink" Target="http://www.abc-clio.com/ODLIS/odlis_b.aspx#book" TargetMode="External"/><Relationship Id="rId1" Type="http://schemas.openxmlformats.org/officeDocument/2006/relationships/slideLayout" Target="../slideLayouts/slideLayout7.xml"/><Relationship Id="rId6" Type="http://schemas.openxmlformats.org/officeDocument/2006/relationships/hyperlink" Target="http://www.abc-clio.com/ODLIS/odlis_e.aspx#edition" TargetMode="External"/><Relationship Id="rId11" Type="http://schemas.openxmlformats.org/officeDocument/2006/relationships/hyperlink" Target="http://www.abc-clio.com/ODLIS/odlis_b.aspx#bsa" TargetMode="External"/><Relationship Id="rId5" Type="http://schemas.openxmlformats.org/officeDocument/2006/relationships/hyperlink" Target="http://www.abc-clio.com/ODLIS/odlis_p.aspx#publicationdate" TargetMode="External"/><Relationship Id="rId10" Type="http://schemas.openxmlformats.org/officeDocument/2006/relationships/hyperlink" Target="http://www.abc-clio.com/ODLIS/odlis_d.aspx#discipline" TargetMode="External"/><Relationship Id="rId4" Type="http://schemas.openxmlformats.org/officeDocument/2006/relationships/hyperlink" Target="http://www.abc-clio.com/ODLIS/odlis_a.aspx#authorship" TargetMode="External"/><Relationship Id="rId9" Type="http://schemas.openxmlformats.org/officeDocument/2006/relationships/hyperlink" Target="http://www.abc-clio.com/ODLIS/odlis_f.aspx#field"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www.abc-clio.com/ODLIS/odlis_e.aspx#element" TargetMode="External"/><Relationship Id="rId13" Type="http://schemas.openxmlformats.org/officeDocument/2006/relationships/hyperlink" Target="http://www.abc-clio.com/ODLIS/odlis_m.aspx#machinecat" TargetMode="External"/><Relationship Id="rId18" Type="http://schemas.openxmlformats.org/officeDocument/2006/relationships/hyperlink" Target="http://www.abc-clio.com/ODLIS/odlis_o.aspx#orderrecord" TargetMode="External"/><Relationship Id="rId3" Type="http://schemas.openxmlformats.org/officeDocument/2006/relationships/hyperlink" Target="http://www.abc-clio.com/ODLIS/odlis_b.aspx#bibitem" TargetMode="External"/><Relationship Id="rId21" Type="http://schemas.openxmlformats.org/officeDocument/2006/relationships/hyperlink" Target="http://www.abc-clio.com/ODLIS/odlis_f.aspx#fullrecord" TargetMode="External"/><Relationship Id="rId7" Type="http://schemas.openxmlformats.org/officeDocument/2006/relationships/hyperlink" Target="http://www.abc-clio.com/ODLIS/odlis_d.aspx#data" TargetMode="External"/><Relationship Id="rId12" Type="http://schemas.openxmlformats.org/officeDocument/2006/relationships/hyperlink" Target="http://www.abc-clio.com/ODLIS/odlis_m.aspx#machinereadable" TargetMode="External"/><Relationship Id="rId17" Type="http://schemas.openxmlformats.org/officeDocument/2006/relationships/hyperlink" Target="http://www.abc-clio.com/ODLIS/odlis_i.aspx#itemrecord" TargetMode="External"/><Relationship Id="rId2" Type="http://schemas.openxmlformats.org/officeDocument/2006/relationships/hyperlink" Target="http://www.abc-clio.com/ODLIS/odlis_e.aspx#entry" TargetMode="External"/><Relationship Id="rId16" Type="http://schemas.openxmlformats.org/officeDocument/2006/relationships/hyperlink" Target="http://www.abc-clio.com/ODLIS/odlis_c.aspx#checkinrecord" TargetMode="External"/><Relationship Id="rId20" Type="http://schemas.openxmlformats.org/officeDocument/2006/relationships/hyperlink" Target="http://www.abc-clio.com/ODLIS/odlis_e.aspx#encodinglevel" TargetMode="External"/><Relationship Id="rId1" Type="http://schemas.openxmlformats.org/officeDocument/2006/relationships/slideLayout" Target="../slideLayouts/slideLayout7.xml"/><Relationship Id="rId6" Type="http://schemas.openxmlformats.org/officeDocument/2006/relationships/hyperlink" Target="http://www.abc-clio.com/ODLIS/odlis_b.aspx#bibdatabase" TargetMode="External"/><Relationship Id="rId11" Type="http://schemas.openxmlformats.org/officeDocument/2006/relationships/hyperlink" Target="http://www.abc-clio.com/ODLIS/odlis_c.aspx#cataloging" TargetMode="External"/><Relationship Id="rId5" Type="http://schemas.openxmlformats.org/officeDocument/2006/relationships/hyperlink" Target="http://www.abc-clio.com/ODLIS/odlis_c.aspx#catalog" TargetMode="External"/><Relationship Id="rId15" Type="http://schemas.openxmlformats.org/officeDocument/2006/relationships/hyperlink" Target="http://www.abc-clio.com/ODLIS/odlis_c.aspx#catalogrecord" TargetMode="External"/><Relationship Id="rId10" Type="http://schemas.openxmlformats.org/officeDocument/2006/relationships/hyperlink" Target="http://www.abc-clio.com/ODLIS/odlis_b.aspx#bibformat" TargetMode="External"/><Relationship Id="rId19" Type="http://schemas.openxmlformats.org/officeDocument/2006/relationships/hyperlink" Target="http://www.abc-clio.com/ODLIS/odlis_b.aspx#briefrecord" TargetMode="External"/><Relationship Id="rId4" Type="http://schemas.openxmlformats.org/officeDocument/2006/relationships/hyperlink" Target="http://www.abc-clio.com/ODLIS/odlis_l.aspx#library" TargetMode="External"/><Relationship Id="rId9" Type="http://schemas.openxmlformats.org/officeDocument/2006/relationships/hyperlink" Target="http://www.abc-clio.com/ODLIS/odlis_b.aspx#bibdescrip" TargetMode="External"/><Relationship Id="rId14" Type="http://schemas.openxmlformats.org/officeDocument/2006/relationships/hyperlink" Target="http://www.abc-clio.com/ODLIS/odlis_c.aspx#catalogcard" TargetMode="External"/><Relationship Id="rId22" Type="http://schemas.openxmlformats.org/officeDocument/2006/relationships/hyperlink" Target="http://www.abc-clio.com/ODLIS/odlis_r.aspx#recordstructure"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www.abc-clio.com/ODLIS/odlis_b.aspx#bibliographee" TargetMode="External"/><Relationship Id="rId13" Type="http://schemas.openxmlformats.org/officeDocument/2006/relationships/hyperlink" Target="http://www.abc-clio.com/ODLIS/odlis_b.aspx#book" TargetMode="External"/><Relationship Id="rId3" Type="http://schemas.openxmlformats.org/officeDocument/2006/relationships/hyperlink" Target="http://www.abc-clio.com/ODLIS/odlis_w.aspx#work" TargetMode="External"/><Relationship Id="rId7" Type="http://schemas.openxmlformats.org/officeDocument/2006/relationships/hyperlink" Target="http://www.abc-clio.com/ODLIS/odlis_p.aspx#placeofpublication" TargetMode="External"/><Relationship Id="rId12" Type="http://schemas.openxmlformats.org/officeDocument/2006/relationships/hyperlink" Target="http://www.abc-clio.com/ODLIS/odlis_s.aspx#serialbib" TargetMode="External"/><Relationship Id="rId2" Type="http://schemas.openxmlformats.org/officeDocument/2006/relationships/hyperlink" Target="http://www.abc-clio.com/ODLIS/odlis_e.aspx#enumeration" TargetMode="External"/><Relationship Id="rId1" Type="http://schemas.openxmlformats.org/officeDocument/2006/relationships/slideLayout" Target="../slideLayouts/slideLayout7.xml"/><Relationship Id="rId6" Type="http://schemas.openxmlformats.org/officeDocument/2006/relationships/hyperlink" Target="http://www.abc-clio.com/ODLIS/odlis_l.aspx#language" TargetMode="External"/><Relationship Id="rId11" Type="http://schemas.openxmlformats.org/officeDocument/2006/relationships/hyperlink" Target="http://www.abc-clio.com/ODLIS/odlis_p.aspx#publishing" TargetMode="External"/><Relationship Id="rId5" Type="http://schemas.openxmlformats.org/officeDocument/2006/relationships/hyperlink" Target="http://www.abc-clio.com/ODLIS/odlis_s.aspx#subject" TargetMode="External"/><Relationship Id="rId10" Type="http://schemas.openxmlformats.org/officeDocument/2006/relationships/hyperlink" Target="http://www.abc-clio.com/ODLIS/odlis_s.aspx#selective" TargetMode="External"/><Relationship Id="rId4" Type="http://schemas.openxmlformats.org/officeDocument/2006/relationships/hyperlink" Target="http://www.abc-clio.com/ODLIS/odlis_a.aspx#author" TargetMode="External"/><Relationship Id="rId9" Type="http://schemas.openxmlformats.org/officeDocument/2006/relationships/hyperlink" Target="http://www.abc-clio.com/ODLIS/odlis_c.aspx#comprehensive"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www.abc-clio.com/ODLIS/odlis_w.aspx#work" TargetMode="External"/><Relationship Id="rId13" Type="http://schemas.openxmlformats.org/officeDocument/2006/relationships/hyperlink" Target="http://www.abc-clio.com/ODLIS/odlis_d.aspx#dewey" TargetMode="External"/><Relationship Id="rId3" Type="http://schemas.openxmlformats.org/officeDocument/2006/relationships/hyperlink" Target="http://www.abc-clio.com/ODLIS/odlis_c.aspx#class" TargetMode="External"/><Relationship Id="rId7" Type="http://schemas.openxmlformats.org/officeDocument/2006/relationships/hyperlink" Target="http://www.abc-clio.com/ODLIS/odlis_c.aspx#cataloger" TargetMode="External"/><Relationship Id="rId12" Type="http://schemas.openxmlformats.org/officeDocument/2006/relationships/hyperlink" Target="http://www.abc-clio.com/ODLIS/odlis_e.aspx#edition" TargetMode="External"/><Relationship Id="rId2" Type="http://schemas.openxmlformats.org/officeDocument/2006/relationships/hyperlink" Target="http://www.abc-clio.com/ODLIS/odlis_c.aspx#callnumber" TargetMode="External"/><Relationship Id="rId1" Type="http://schemas.openxmlformats.org/officeDocument/2006/relationships/slideLayout" Target="../slideLayouts/slideLayout7.xml"/><Relationship Id="rId6" Type="http://schemas.openxmlformats.org/officeDocument/2006/relationships/hyperlink" Target="http://www.abc-clio.com/ODLIS/odlis_a.aspx#authormark" TargetMode="External"/><Relationship Id="rId11" Type="http://schemas.openxmlformats.org/officeDocument/2006/relationships/hyperlink" Target="http://www.abc-clio.com/ODLIS/odlis_t.aspx#title" TargetMode="External"/><Relationship Id="rId5" Type="http://schemas.openxmlformats.org/officeDocument/2006/relationships/hyperlink" Target="http://www.abc-clio.com/ODLIS/odlis_b.aspx#bibitem" TargetMode="External"/><Relationship Id="rId10" Type="http://schemas.openxmlformats.org/officeDocument/2006/relationships/hyperlink" Target="http://www.abc-clio.com/ODLIS/odlis_w.aspx#workmark" TargetMode="External"/><Relationship Id="rId4" Type="http://schemas.openxmlformats.org/officeDocument/2006/relationships/hyperlink" Target="http://www.abc-clio.com/ODLIS/odlis_n.aspx#notation" TargetMode="External"/><Relationship Id="rId9" Type="http://schemas.openxmlformats.org/officeDocument/2006/relationships/hyperlink" Target="http://www.abc-clio.com/ODLIS/odlis_a.aspx#author" TargetMode="External"/><Relationship Id="rId14" Type="http://schemas.openxmlformats.org/officeDocument/2006/relationships/hyperlink" Target="http://www.abc-clio.com/ODLIS/odlis_b.aspx#book"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www.abc-clio.com/ODLIS/odlis_v.aspx#videocassette" TargetMode="External"/><Relationship Id="rId13" Type="http://schemas.openxmlformats.org/officeDocument/2006/relationships/hyperlink" Target="http://www.abc-clio.com/ODLIS/odlis_c.aspx#catalog" TargetMode="External"/><Relationship Id="rId3" Type="http://schemas.openxmlformats.org/officeDocument/2006/relationships/hyperlink" Target="http://www.abc-clio.com/ODLIS/odlis_l.aspx#label" TargetMode="External"/><Relationship Id="rId7" Type="http://schemas.openxmlformats.org/officeDocument/2006/relationships/hyperlink" Target="http://www.abc-clio.com/ODLIS/odlis_b.aspx#book" TargetMode="External"/><Relationship Id="rId12" Type="http://schemas.openxmlformats.org/officeDocument/2006/relationships/hyperlink" Target="http://www.abc-clio.com/ODLIS/odlis_l.aspx#library" TargetMode="External"/><Relationship Id="rId2" Type="http://schemas.openxmlformats.org/officeDocument/2006/relationships/hyperlink" Target="http://www.abc-clio.com/ODLIS/odlis_p.aspx#printing" TargetMode="External"/><Relationship Id="rId16" Type="http://schemas.openxmlformats.org/officeDocument/2006/relationships/hyperlink" Target="http://www.abc-clio.com/ODLIS/odlis_l.aspx#locator" TargetMode="External"/><Relationship Id="rId1" Type="http://schemas.openxmlformats.org/officeDocument/2006/relationships/slideLayout" Target="../slideLayouts/slideLayout7.xml"/><Relationship Id="rId6" Type="http://schemas.openxmlformats.org/officeDocument/2006/relationships/hyperlink" Target="http://www.abc-clio.com/ODLIS/odlis_s.aspx#spine" TargetMode="External"/><Relationship Id="rId11" Type="http://schemas.openxmlformats.org/officeDocument/2006/relationships/hyperlink" Target="http://www.abc-clio.com/ODLIS/odlis_b.aspx#bibrecord" TargetMode="External"/><Relationship Id="rId5" Type="http://schemas.openxmlformats.org/officeDocument/2006/relationships/hyperlink" Target="http://www.abc-clio.com/ODLIS/odlis_l.aspx#libcollec" TargetMode="External"/><Relationship Id="rId15" Type="http://schemas.openxmlformats.org/officeDocument/2006/relationships/hyperlink" Target="http://www.abc-clio.com/ODLIS/odlis_w.aspx#work" TargetMode="External"/><Relationship Id="rId10" Type="http://schemas.openxmlformats.org/officeDocument/2006/relationships/hyperlink" Target="http://www.abc-clio.com/ODLIS/odlis_c.aspx#cataloger" TargetMode="External"/><Relationship Id="rId4" Type="http://schemas.openxmlformats.org/officeDocument/2006/relationships/hyperlink" Target="http://www.abc-clio.com/ODLIS/odlis_b.aspx#bibitem" TargetMode="External"/><Relationship Id="rId9" Type="http://schemas.openxmlformats.org/officeDocument/2006/relationships/hyperlink" Target="http://www.ccsf.edu/Library/tour/tref2.jpg" TargetMode="External"/><Relationship Id="rId14" Type="http://schemas.openxmlformats.org/officeDocument/2006/relationships/hyperlink" Target="http://www.abc-clio.com/ODLIS/odlis_c.aspx#copy"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abc-clio.com/ODLIS/odlis_p.aspx#patent" TargetMode="External"/><Relationship Id="rId13" Type="http://schemas.openxmlformats.org/officeDocument/2006/relationships/hyperlink" Target="http://www.abc-clio.com/ODLIS/odlis_d.aspx#document" TargetMode="External"/><Relationship Id="rId3" Type="http://schemas.openxmlformats.org/officeDocument/2006/relationships/hyperlink" Target="http://www.abc-clio.com/ODLIS/odlis_b.aspx#book" TargetMode="External"/><Relationship Id="rId7" Type="http://schemas.openxmlformats.org/officeDocument/2006/relationships/hyperlink" Target="http://www.abc-clio.com/ODLIS/odlis_d.aspx#dissertation" TargetMode="External"/><Relationship Id="rId12" Type="http://schemas.openxmlformats.org/officeDocument/2006/relationships/hyperlink" Target="http://www.abc-clio.com/ODLIS/odlis_r.aspx#reader" TargetMode="External"/><Relationship Id="rId2" Type="http://schemas.openxmlformats.org/officeDocument/2006/relationships/hyperlink" Target="http://www.abc-clio.com/ODLIS/odlis_c.aspx#content" TargetMode="External"/><Relationship Id="rId1" Type="http://schemas.openxmlformats.org/officeDocument/2006/relationships/slideLayout" Target="../slideLayouts/slideLayout6.xml"/><Relationship Id="rId6" Type="http://schemas.openxmlformats.org/officeDocument/2006/relationships/hyperlink" Target="http://www.abc-clio.com/ODLIS/odlis_r.aspx#report" TargetMode="External"/><Relationship Id="rId11" Type="http://schemas.openxmlformats.org/officeDocument/2006/relationships/hyperlink" Target="http://www.abc-clio.com/ODLIS/odlis_o.aspx#original" TargetMode="External"/><Relationship Id="rId5" Type="http://schemas.openxmlformats.org/officeDocument/2006/relationships/hyperlink" Target="http://www.abc-clio.com/ODLIS/odlis_s.aspx#speech" TargetMode="External"/><Relationship Id="rId10" Type="http://schemas.openxmlformats.org/officeDocument/2006/relationships/hyperlink" Target="http://www.abc-clio.com/ODLIS/odlis_w.aspx#work" TargetMode="External"/><Relationship Id="rId4" Type="http://schemas.openxmlformats.org/officeDocument/2006/relationships/hyperlink" Target="http://www.abc-clio.com/ODLIS/odlis_a.aspx#article" TargetMode="External"/><Relationship Id="rId9" Type="http://schemas.openxmlformats.org/officeDocument/2006/relationships/hyperlink" Target="http://www.abc-clio.com/ODLIS/odlis_s.aspx#standard" TargetMode="External"/><Relationship Id="rId14" Type="http://schemas.openxmlformats.org/officeDocument/2006/relationships/hyperlink" Target="http://www.abc-clio.com/ODLIS/odlis_r.aspx#relevance" TargetMode="External"/></Relationships>
</file>

<file path=ppt/slides/_rels/slide20.xml.rels><?xml version="1.0" encoding="UTF-8" standalone="yes"?>
<Relationships xmlns="http://schemas.openxmlformats.org/package/2006/relationships"><Relationship Id="rId8" Type="http://schemas.openxmlformats.org/officeDocument/2006/relationships/hyperlink" Target="http://www.abc-clio.com/ODLIS/odlis_n.aspx#notation" TargetMode="External"/><Relationship Id="rId13" Type="http://schemas.openxmlformats.org/officeDocument/2006/relationships/hyperlink" Target="http://www.abc-clio.com/ODLIS/odlis_c.aspx#catagency" TargetMode="External"/><Relationship Id="rId18" Type="http://schemas.openxmlformats.org/officeDocument/2006/relationships/hyperlink" Target="http://www.abc-clio.com/ODLIS/odlis_c.aspx#copycataloging" TargetMode="External"/><Relationship Id="rId3" Type="http://schemas.openxmlformats.org/officeDocument/2006/relationships/hyperlink" Target="http://www.abc-clio.com/ODLIS/odlis_c.aspx#catalog" TargetMode="External"/><Relationship Id="rId21" Type="http://schemas.openxmlformats.org/officeDocument/2006/relationships/hyperlink" Target="http://www.abc-clio.com/ODLIS/odlis_r.aspx#recataloging" TargetMode="External"/><Relationship Id="rId7" Type="http://schemas.openxmlformats.org/officeDocument/2006/relationships/hyperlink" Target="http://www.abc-clio.com/ODLIS/odlis_c.aspx#classificationsys" TargetMode="External"/><Relationship Id="rId12" Type="http://schemas.openxmlformats.org/officeDocument/2006/relationships/hyperlink" Target="http://www.abc-clio.com/ODLIS/odlis_c.aspx#cataloger" TargetMode="External"/><Relationship Id="rId17" Type="http://schemas.openxmlformats.org/officeDocument/2006/relationships/hyperlink" Target="http://www.abc-clio.com/ODLIS/odlis_c.aspx#cooperativecat" TargetMode="External"/><Relationship Id="rId2" Type="http://schemas.openxmlformats.org/officeDocument/2006/relationships/hyperlink" Target="http://www.abc-clio.com/ODLIS/odlis_e.aspx#entry" TargetMode="External"/><Relationship Id="rId16" Type="http://schemas.openxmlformats.org/officeDocument/2006/relationships/hyperlink" Target="http://www.abc-clio.com/ODLIS/odlis_c.aspx#centralizedcat" TargetMode="External"/><Relationship Id="rId20" Type="http://schemas.openxmlformats.org/officeDocument/2006/relationships/hyperlink" Target="http://www.abc-clio.com/ODLIS/odlis_e.aspx#encodinglevel" TargetMode="External"/><Relationship Id="rId1" Type="http://schemas.openxmlformats.org/officeDocument/2006/relationships/slideLayout" Target="../slideLayouts/slideLayout7.xml"/><Relationship Id="rId6" Type="http://schemas.openxmlformats.org/officeDocument/2006/relationships/hyperlink" Target="http://www.abc-clio.com/ODLIS/odlis_s.aspx#subjectanalysis" TargetMode="External"/><Relationship Id="rId11" Type="http://schemas.openxmlformats.org/officeDocument/2006/relationships/hyperlink" Target="http://www.abc-clio.com/ODLIS/odlis_l.aspx#librarian" TargetMode="External"/><Relationship Id="rId5" Type="http://schemas.openxmlformats.org/officeDocument/2006/relationships/hyperlink" Target="http://www.abc-clio.com/ODLIS/odlis_b.aspx#bibdescrip" TargetMode="External"/><Relationship Id="rId15" Type="http://schemas.openxmlformats.org/officeDocument/2006/relationships/hyperlink" Target="http://www.abc-clio.com/ODLIS/odlis_c.aspx#cip" TargetMode="External"/><Relationship Id="rId10" Type="http://schemas.openxmlformats.org/officeDocument/2006/relationships/hyperlink" Target="http://www.abc-clio.com/ODLIS/odlis_b.aspx#bookshelves" TargetMode="External"/><Relationship Id="rId19" Type="http://schemas.openxmlformats.org/officeDocument/2006/relationships/hyperlink" Target="http://www.abc-clio.com/ODLIS/odlis_d.aspx#descripcatalog" TargetMode="External"/><Relationship Id="rId4" Type="http://schemas.openxmlformats.org/officeDocument/2006/relationships/hyperlink" Target="http://www.abc-clio.com/ODLIS/odlis_l.aspx#library" TargetMode="External"/><Relationship Id="rId9" Type="http://schemas.openxmlformats.org/officeDocument/2006/relationships/hyperlink" Target="http://www.abc-clio.com/ODLIS/odlis_b.aspx#bibitem" TargetMode="External"/><Relationship Id="rId14" Type="http://schemas.openxmlformats.org/officeDocument/2006/relationships/hyperlink" Target="http://www.abc-clio.com/ODLIS/odlis_c.aspx#ccs"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www.abc-clio.com/ODLIS/odlis_b.aspx#borrower" TargetMode="External"/><Relationship Id="rId13" Type="http://schemas.openxmlformats.org/officeDocument/2006/relationships/hyperlink" Target="http://www.abc-clio.com/ODLIS/odlis_d.aspx#demand" TargetMode="External"/><Relationship Id="rId3" Type="http://schemas.openxmlformats.org/officeDocument/2006/relationships/hyperlink" Target="http://www.abc-clio.com/ODLIS/odlis_l.aspx#libmaterials" TargetMode="External"/><Relationship Id="rId7" Type="http://schemas.openxmlformats.org/officeDocument/2006/relationships/hyperlink" Target="http://www.abc-clio.com/ODLIS/odlis_c.aspx#checkedout" TargetMode="External"/><Relationship Id="rId12" Type="http://schemas.openxmlformats.org/officeDocument/2006/relationships/hyperlink" Target="http://www.abc-clio.com/ODLIS/odlis_c.aspx#copy" TargetMode="External"/><Relationship Id="rId2" Type="http://schemas.openxmlformats.org/officeDocument/2006/relationships/hyperlink" Target="http://www.abc-clio.com/ODLIS/odlis_b.aspx#book" TargetMode="External"/><Relationship Id="rId1" Type="http://schemas.openxmlformats.org/officeDocument/2006/relationships/slideLayout" Target="../slideLayouts/slideLayout7.xml"/><Relationship Id="rId6" Type="http://schemas.openxmlformats.org/officeDocument/2006/relationships/hyperlink" Target="http://www.abc-clio.com/ODLIS/odlis_b.aspx#bibitem" TargetMode="External"/><Relationship Id="rId11" Type="http://schemas.openxmlformats.org/officeDocument/2006/relationships/hyperlink" Target="http://www.abc-clio.com/ODLIS/odlis_l.aspx#libcollec" TargetMode="External"/><Relationship Id="rId5" Type="http://schemas.openxmlformats.org/officeDocument/2006/relationships/hyperlink" Target="http://www.abc-clio.com/ODLIS/odlis_n.aspx#number" TargetMode="External"/><Relationship Id="rId15" Type="http://schemas.openxmlformats.org/officeDocument/2006/relationships/hyperlink" Target="http://www.abc-clio.com/ODLIS/odlis_b.aspx#binding" TargetMode="External"/><Relationship Id="rId10" Type="http://schemas.openxmlformats.org/officeDocument/2006/relationships/hyperlink" Target="http://www.abc-clio.com/ODLIS/odlis_w.aspx#weeding" TargetMode="External"/><Relationship Id="rId4" Type="http://schemas.openxmlformats.org/officeDocument/2006/relationships/hyperlink" Target="http://www.abc-clio.com/ODLIS/odlis_l.aspx#library" TargetMode="External"/><Relationship Id="rId9" Type="http://schemas.openxmlformats.org/officeDocument/2006/relationships/hyperlink" Target="http://www.abc-clio.com/ODLIS/odlis_p.aspx#publiclibrary" TargetMode="External"/><Relationship Id="rId14" Type="http://schemas.openxmlformats.org/officeDocument/2006/relationships/hyperlink" Target="http://www.abc-clio.com/ODLIS/odlis_d.aspx#durability"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www.abc-clio.com/ODLIS/odlis_s.aspx#subdivision" TargetMode="External"/><Relationship Id="rId13" Type="http://schemas.openxmlformats.org/officeDocument/2006/relationships/hyperlink" Target="http://www.abc-clio.com/ODLIS/odlis_c.aspx#classnumber" TargetMode="External"/><Relationship Id="rId3" Type="http://schemas.openxmlformats.org/officeDocument/2006/relationships/hyperlink" Target="http://www.abc-clio.com/ODLIS/odlis_s.aspx#subclass" TargetMode="External"/><Relationship Id="rId7" Type="http://schemas.openxmlformats.org/officeDocument/2006/relationships/hyperlink" Target="http://www.abc-clio.com/ODLIS/odlis_c.aspx#crossclass" TargetMode="External"/><Relationship Id="rId12" Type="http://schemas.openxmlformats.org/officeDocument/2006/relationships/hyperlink" Target="http://www.abc-clio.com/ODLIS/odlis_d.aspx#dewey" TargetMode="External"/><Relationship Id="rId2" Type="http://schemas.openxmlformats.org/officeDocument/2006/relationships/hyperlink" Target="http://www.abc-clio.com/ODLIS/odlis_c.aspx#class" TargetMode="External"/><Relationship Id="rId1" Type="http://schemas.openxmlformats.org/officeDocument/2006/relationships/slideLayout" Target="../slideLayouts/slideLayout7.xml"/><Relationship Id="rId6" Type="http://schemas.openxmlformats.org/officeDocument/2006/relationships/hyperlink" Target="http://www.abc-clio.com/ODLIS/odlis_c.aspx#ccs" TargetMode="External"/><Relationship Id="rId11" Type="http://schemas.openxmlformats.org/officeDocument/2006/relationships/hyperlink" Target="http://www.abc-clio.com/ODLIS/odlis_h.aspx#hierarchicalclass" TargetMode="External"/><Relationship Id="rId5" Type="http://schemas.openxmlformats.org/officeDocument/2006/relationships/hyperlink" Target="http://www.abc-clio.com/ODLIS/odlis_c.aspx#classificationsys" TargetMode="External"/><Relationship Id="rId10" Type="http://schemas.openxmlformats.org/officeDocument/2006/relationships/hyperlink" Target="http://www.abc-clio.com/ODLIS/odlis_n.aspx#notation" TargetMode="External"/><Relationship Id="rId4" Type="http://schemas.openxmlformats.org/officeDocument/2006/relationships/hyperlink" Target="http://www.abc-clio.com/ODLIS/odlis_c.aspx#characteristic" TargetMode="External"/><Relationship Id="rId9" Type="http://schemas.openxmlformats.org/officeDocument/2006/relationships/hyperlink" Target="http://www.abc-clio.com/ODLIS/odlis_s.aspx#symbol" TargetMode="External"/><Relationship Id="rId14" Type="http://schemas.openxmlformats.org/officeDocument/2006/relationships/hyperlink" Target="http://www.abc-clio.com/ODLIS/odlis_h.aspx#heading"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www.abc-clio.com/ODLIS/odlis_p.aspx#publishing" TargetMode="External"/><Relationship Id="rId13" Type="http://schemas.openxmlformats.org/officeDocument/2006/relationships/hyperlink" Target="http://www.abc-clio.com/ODLIS/odlis_e.aspx#essay" TargetMode="External"/><Relationship Id="rId18" Type="http://schemas.openxmlformats.org/officeDocument/2006/relationships/hyperlink" Target="http://www.indiana.edu/~liblilly/holmes/memoirs.shtml" TargetMode="External"/><Relationship Id="rId3" Type="http://schemas.openxmlformats.org/officeDocument/2006/relationships/hyperlink" Target="http://www.abc-clio.com/ODLIS/odlis_c.aspx#cataloging" TargetMode="External"/><Relationship Id="rId21" Type="http://schemas.openxmlformats.org/officeDocument/2006/relationships/hyperlink" Target="http://www.abc-clio.com/ODLIS/odlis_a.aspx#anthology" TargetMode="External"/><Relationship Id="rId7" Type="http://schemas.openxmlformats.org/officeDocument/2006/relationships/hyperlink" Target="http://www.abc-clio.com/ODLIS/odlis_p.aspx#publication" TargetMode="External"/><Relationship Id="rId12" Type="http://schemas.openxmlformats.org/officeDocument/2006/relationships/hyperlink" Target="http://www.abc-clio.com/ODLIS/odlis_b.aspx#book" TargetMode="External"/><Relationship Id="rId17" Type="http://schemas.openxmlformats.org/officeDocument/2006/relationships/hyperlink" Target="http://www.indiana.edu/~liblilly/holmes/adventures.shtml" TargetMode="External"/><Relationship Id="rId2" Type="http://schemas.openxmlformats.org/officeDocument/2006/relationships/hyperlink" Target="http://www.abc-clio.com/ODLIS/odlis_l.aspx#library" TargetMode="External"/><Relationship Id="rId16" Type="http://schemas.openxmlformats.org/officeDocument/2006/relationships/hyperlink" Target="http://www.abc-clio.com/ODLIS/odlis_t.aspx#text" TargetMode="External"/><Relationship Id="rId20" Type="http://schemas.openxmlformats.org/officeDocument/2006/relationships/hyperlink" Target="http://www.abc-clio.com/ODLIS/odlis_s.aspx#shortstory" TargetMode="External"/><Relationship Id="rId1" Type="http://schemas.openxmlformats.org/officeDocument/2006/relationships/slideLayout" Target="../slideLayouts/slideLayout7.xml"/><Relationship Id="rId6" Type="http://schemas.openxmlformats.org/officeDocument/2006/relationships/hyperlink" Target="http://www.abc-clio.com/ODLIS/odlis_a.aspx#author" TargetMode="External"/><Relationship Id="rId11" Type="http://schemas.openxmlformats.org/officeDocument/2006/relationships/hyperlink" Target="http://www.abc-clio.com/ODLIS/odlis_s.aspx#set" TargetMode="External"/><Relationship Id="rId5" Type="http://schemas.openxmlformats.org/officeDocument/2006/relationships/hyperlink" Target="http://www.abc-clio.com/ODLIS/odlis_e.aspx#excerpt" TargetMode="External"/><Relationship Id="rId15" Type="http://schemas.openxmlformats.org/officeDocument/2006/relationships/hyperlink" Target="http://www.abc-clio.com/ODLIS/odlis_t.aspx#tableofcontents" TargetMode="External"/><Relationship Id="rId10" Type="http://schemas.openxmlformats.org/officeDocument/2006/relationships/hyperlink" Target="http://www.abc-clio.com/ODLIS/odlis_u.aspx#uniformedition" TargetMode="External"/><Relationship Id="rId19" Type="http://schemas.openxmlformats.org/officeDocument/2006/relationships/hyperlink" Target="http://www.abc-clio.com/ODLIS/odlis_e.aspx#edition" TargetMode="External"/><Relationship Id="rId4" Type="http://schemas.openxmlformats.org/officeDocument/2006/relationships/hyperlink" Target="http://www.abc-clio.com/ODLIS/odlis_w.aspx#work" TargetMode="External"/><Relationship Id="rId9" Type="http://schemas.openxmlformats.org/officeDocument/2006/relationships/hyperlink" Target="http://www.abc-clio.com/ODLIS/odlis_v.aspx#volume" TargetMode="External"/><Relationship Id="rId14" Type="http://schemas.openxmlformats.org/officeDocument/2006/relationships/hyperlink" Target="http://www.abc-clio.com/ODLIS/odlis_e.aspx#editor" TargetMode="External"/><Relationship Id="rId22" Type="http://schemas.openxmlformats.org/officeDocument/2006/relationships/hyperlink" Target="http://www.abc-clio.com/ODLIS/odlis_c.aspx#compilation"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www.abc-clio.com/ODLIS/odlis_m.aspx#metadata" TargetMode="External"/><Relationship Id="rId3" Type="http://schemas.openxmlformats.org/officeDocument/2006/relationships/hyperlink" Target="http://www.abc-clio.com/ODLIS/odlis_i.aspx#information" TargetMode="External"/><Relationship Id="rId7" Type="http://schemas.openxmlformats.org/officeDocument/2006/relationships/hyperlink" Target="http://www.abc-clio.com/ODLIS/odlis_d.aspx#dataset" TargetMode="External"/><Relationship Id="rId2" Type="http://schemas.openxmlformats.org/officeDocument/2006/relationships/hyperlink" Target="http://www.abc-clio.com/ODLIS/odlis_d.aspx#dataprocessing" TargetMode="External"/><Relationship Id="rId1" Type="http://schemas.openxmlformats.org/officeDocument/2006/relationships/slideLayout" Target="../slideLayouts/slideLayout7.xml"/><Relationship Id="rId6" Type="http://schemas.openxmlformats.org/officeDocument/2006/relationships/hyperlink" Target="http://www.abc-clio.com/ODLIS/odlis_d.aspx#database" TargetMode="External"/><Relationship Id="rId5" Type="http://schemas.openxmlformats.org/officeDocument/2006/relationships/hyperlink" Target="http://www.abc-clio.com/ODLIS/odlis_d.aspx#databank" TargetMode="External"/><Relationship Id="rId4" Type="http://schemas.openxmlformats.org/officeDocument/2006/relationships/hyperlink" Target="http://www.abc-clio.com/ODLIS/odlis_jk.aspx#knowledge"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www.abc-clio.com/ODLIS/odlis_c.aspx#concordance" TargetMode="External"/><Relationship Id="rId3" Type="http://schemas.openxmlformats.org/officeDocument/2006/relationships/hyperlink" Target="http://www.abc-clio.com/ODLIS/odlis_p.aspx#phrase" TargetMode="External"/><Relationship Id="rId7" Type="http://schemas.openxmlformats.org/officeDocument/2006/relationships/hyperlink" Target="http://www.abc-clio.com/ODLIS/odlis_g.aspx#glossary" TargetMode="External"/><Relationship Id="rId2" Type="http://schemas.openxmlformats.org/officeDocument/2006/relationships/hyperlink" Target="http://www.abc-clio.com/ODLIS/odlis_l.aspx#lexicography" TargetMode="External"/><Relationship Id="rId1" Type="http://schemas.openxmlformats.org/officeDocument/2006/relationships/slideLayout" Target="../slideLayouts/slideLayout7.xml"/><Relationship Id="rId6" Type="http://schemas.openxmlformats.org/officeDocument/2006/relationships/hyperlink" Target="http://www.abc-clio.com/ODLIS/odlis_d.aspx#dictionary" TargetMode="External"/><Relationship Id="rId5" Type="http://schemas.openxmlformats.org/officeDocument/2006/relationships/hyperlink" Target="http://www.abc-clio.com/ODLIS/odlis_c.aspx#characteristic" TargetMode="External"/><Relationship Id="rId10" Type="http://schemas.openxmlformats.org/officeDocument/2006/relationships/hyperlink" Target="http://www.abc-clio.com/ODLIS/odlis_a.aspx#abbreviation" TargetMode="External"/><Relationship Id="rId4" Type="http://schemas.openxmlformats.org/officeDocument/2006/relationships/hyperlink" Target="http://www.abc-clio.com/ODLIS/odlis_c.aspx#class" TargetMode="External"/><Relationship Id="rId9" Type="http://schemas.openxmlformats.org/officeDocument/2006/relationships/hyperlink" Target="http://www.abc-clio.com/ODLIS/odlis_t.aspx#thesaurus"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www.niso.org/kst/reports/standards?step=2&amp;gid=None&amp;project_key:ustring:iso-8859-1=5944461cb4a1e365ad1688ec6f6c199c9d90ee71" TargetMode="External"/><Relationship Id="rId13" Type="http://schemas.openxmlformats.org/officeDocument/2006/relationships/hyperlink" Target="http://www.abc-clio.com/ODLIS/odlis_n.aspx#note" TargetMode="External"/><Relationship Id="rId18" Type="http://schemas.openxmlformats.org/officeDocument/2006/relationships/hyperlink" Target="http://www.abc-clio.com/ODLIS/odlis_a.aspx#author" TargetMode="External"/><Relationship Id="rId3" Type="http://schemas.openxmlformats.org/officeDocument/2006/relationships/hyperlink" Target="http://www.abc-clio.com/ODLIS/odlis_i.aspx#indicativeabstract" TargetMode="External"/><Relationship Id="rId7" Type="http://schemas.openxmlformats.org/officeDocument/2006/relationships/hyperlink" Target="http://www.abc-clio.com/ODLIS/odlis_n.aspx#niso" TargetMode="External"/><Relationship Id="rId12" Type="http://schemas.openxmlformats.org/officeDocument/2006/relationships/hyperlink" Target="http://www.abc-clio.com/ODLIS/odlis_p.aspx#paper" TargetMode="External"/><Relationship Id="rId17" Type="http://schemas.openxmlformats.org/officeDocument/2006/relationships/hyperlink" Target="http://www.abc-clio.com/ODLIS/odlis_t.aspx#title" TargetMode="External"/><Relationship Id="rId2" Type="http://schemas.openxmlformats.org/officeDocument/2006/relationships/hyperlink" Target="http://www.abc-clio.com/ODLIS/odlis_i.aspx#infoabstract" TargetMode="External"/><Relationship Id="rId16" Type="http://schemas.openxmlformats.org/officeDocument/2006/relationships/hyperlink" Target="http://www.abc-clio.com/ODLIS/odlis_jk.aspx#journal" TargetMode="External"/><Relationship Id="rId20" Type="http://schemas.openxmlformats.org/officeDocument/2006/relationships/hyperlink" Target="http://www.abc-clio.com/ODLIS/odlis_s.aspx#separatelypub" TargetMode="External"/><Relationship Id="rId1" Type="http://schemas.openxmlformats.org/officeDocument/2006/relationships/slideLayout" Target="../slideLayouts/slideLayout6.xml"/><Relationship Id="rId6" Type="http://schemas.openxmlformats.org/officeDocument/2006/relationships/hyperlink" Target="http://www.abc-clio.com/ODLIS/odlis_a.aspx#ansi" TargetMode="External"/><Relationship Id="rId11" Type="http://schemas.openxmlformats.org/officeDocument/2006/relationships/hyperlink" Target="http://www.abc-clio.com/ODLIS/odlis_p.aspx#page" TargetMode="External"/><Relationship Id="rId5" Type="http://schemas.openxmlformats.org/officeDocument/2006/relationships/hyperlink" Target="http://www.abc-clio.com/ODLIS/odlis_s.aspx#slantedabstract" TargetMode="External"/><Relationship Id="rId15" Type="http://schemas.openxmlformats.org/officeDocument/2006/relationships/hyperlink" Target="http://www.abc-clio.com/ODLIS/odlis_l.aspx#lettereditor" TargetMode="External"/><Relationship Id="rId10" Type="http://schemas.openxmlformats.org/officeDocument/2006/relationships/hyperlink" Target="http://www.abc-clio.com/ODLIS/odlis_t.aspx#thesis" TargetMode="External"/><Relationship Id="rId19" Type="http://schemas.openxmlformats.org/officeDocument/2006/relationships/hyperlink" Target="http://www.abc-clio.com/ODLIS/odlis_t.aspx#text" TargetMode="External"/><Relationship Id="rId4" Type="http://schemas.openxmlformats.org/officeDocument/2006/relationships/hyperlink" Target="http://www.abc-clio.com/ODLIS/odlis_c.aspx#criticalabstract" TargetMode="External"/><Relationship Id="rId9" Type="http://schemas.openxmlformats.org/officeDocument/2006/relationships/hyperlink" Target="http://www.abc-clio.com/ODLIS/odlis_m.aspx#monograph" TargetMode="External"/><Relationship Id="rId14" Type="http://schemas.openxmlformats.org/officeDocument/2006/relationships/hyperlink" Target="http://www.abc-clio.com/ODLIS/odlis_e.aspx#editoria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www.abc-clio.com/ODLIS/odlis_c.aspx#citation" TargetMode="External"/><Relationship Id="rId13" Type="http://schemas.openxmlformats.org/officeDocument/2006/relationships/hyperlink" Target="http://www.abc-clio.com/ODLIS/odlis_a.aspx#authorship" TargetMode="External"/><Relationship Id="rId18" Type="http://schemas.openxmlformats.org/officeDocument/2006/relationships/hyperlink" Target="http://www.abc-clio.com/ODLIS/odlis_a.aspx#authorabstract" TargetMode="External"/><Relationship Id="rId3" Type="http://schemas.openxmlformats.org/officeDocument/2006/relationships/hyperlink" Target="http://www.abc-clio.com/ODLIS/odlis_e.aspx#entry" TargetMode="External"/><Relationship Id="rId7" Type="http://schemas.openxmlformats.org/officeDocument/2006/relationships/hyperlink" Target="http://www.abc-clio.com/ODLIS/odlis_b.aspx#bibdatabase" TargetMode="External"/><Relationship Id="rId12" Type="http://schemas.openxmlformats.org/officeDocument/2006/relationships/hyperlink" Target="http://www.abc-clio.com/ODLIS/odlis_jk.aspx#keywords" TargetMode="External"/><Relationship Id="rId17" Type="http://schemas.openxmlformats.org/officeDocument/2006/relationships/hyperlink" Target="http://www.abc-clio.com/ODLIS/odlis_a.aspx#abstractingjournal" TargetMode="External"/><Relationship Id="rId2" Type="http://schemas.openxmlformats.org/officeDocument/2006/relationships/hyperlink" Target="http://www.abc-clio.com/ODLIS/odlis_t.aspx#titlepage" TargetMode="External"/><Relationship Id="rId16" Type="http://schemas.openxmlformats.org/officeDocument/2006/relationships/hyperlink" Target="http://www.abc-clio.com/ODLIS/odlis_s.aspx#summary" TargetMode="External"/><Relationship Id="rId1" Type="http://schemas.openxmlformats.org/officeDocument/2006/relationships/slideLayout" Target="../slideLayouts/slideLayout7.xml"/><Relationship Id="rId6" Type="http://schemas.openxmlformats.org/officeDocument/2006/relationships/hyperlink" Target="http://www.abc-clio.com/ODLIS/odlis_a.aspx#abstractingservice" TargetMode="External"/><Relationship Id="rId11" Type="http://schemas.openxmlformats.org/officeDocument/2006/relationships/hyperlink" Target="http://www.abc-clio.com/ODLIS/odlis_d.aspx#database" TargetMode="External"/><Relationship Id="rId5" Type="http://schemas.openxmlformats.org/officeDocument/2006/relationships/hyperlink" Target="http://www.abc-clio.com/ODLIS/odlis_i.aspx#indexing" TargetMode="External"/><Relationship Id="rId15" Type="http://schemas.openxmlformats.org/officeDocument/2006/relationships/hyperlink" Target="http://www.abc-clio.com/ODLIS/odlis_a.aspx#author" TargetMode="External"/><Relationship Id="rId10" Type="http://schemas.openxmlformats.org/officeDocument/2006/relationships/hyperlink" Target="http://www.abc-clio.com/ODLIS/odlis_f.aspx#field" TargetMode="External"/><Relationship Id="rId19" Type="http://schemas.openxmlformats.org/officeDocument/2006/relationships/hyperlink" Target="http://www.abc-clio.com/ODLIS/odlis_s.aspx#strucabstract" TargetMode="External"/><Relationship Id="rId4" Type="http://schemas.openxmlformats.org/officeDocument/2006/relationships/hyperlink" Target="http://www.abc-clio.com/ODLIS/odlis_p.aspx#printing" TargetMode="External"/><Relationship Id="rId9" Type="http://schemas.openxmlformats.org/officeDocument/2006/relationships/hyperlink" Target="http://www.abc-clio.com/ODLIS/odlis_s.aspx#searchable" TargetMode="External"/><Relationship Id="rId14" Type="http://schemas.openxmlformats.org/officeDocument/2006/relationships/hyperlink" Target="http://www.abc-clio.com/ODLIS/odlis_u.aspx#unattributed"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abc-clio.com/ODLIS/odlis_l.aspx#literature" TargetMode="External"/><Relationship Id="rId3" Type="http://schemas.openxmlformats.org/officeDocument/2006/relationships/hyperlink" Target="http://www.abc-clio.com/ODLIS/odlis_c.aspx#content" TargetMode="External"/><Relationship Id="rId7" Type="http://schemas.openxmlformats.org/officeDocument/2006/relationships/hyperlink" Target="http://www.abc-clio.com/ODLIS/odlis_i.aspx#infoneed" TargetMode="External"/><Relationship Id="rId12" Type="http://schemas.openxmlformats.org/officeDocument/2006/relationships/hyperlink" Target="http://www.abc-clio.com/ODLIS/odlis_s.aspx#subscriber" TargetMode="External"/><Relationship Id="rId2" Type="http://schemas.openxmlformats.org/officeDocument/2006/relationships/hyperlink" Target="http://www.abc-clio.com/ODLIS/odlis_a.aspx#abstract" TargetMode="External"/><Relationship Id="rId1" Type="http://schemas.openxmlformats.org/officeDocument/2006/relationships/slideLayout" Target="../slideLayouts/slideLayout7.xml"/><Relationship Id="rId6" Type="http://schemas.openxmlformats.org/officeDocument/2006/relationships/hyperlink" Target="http://www.abc-clio.com/ODLIS/odlis_t.aspx#text" TargetMode="External"/><Relationship Id="rId11" Type="http://schemas.openxmlformats.org/officeDocument/2006/relationships/hyperlink" Target="http://www.abc-clio.com/ODLIS/odlis_a.aspx#abstractingservice" TargetMode="External"/><Relationship Id="rId5" Type="http://schemas.openxmlformats.org/officeDocument/2006/relationships/hyperlink" Target="http://www.abc-clio.com/ODLIS/odlis_r.aspx#research" TargetMode="External"/><Relationship Id="rId10" Type="http://schemas.openxmlformats.org/officeDocument/2006/relationships/hyperlink" Target="http://www.abc-clio.com/ODLIS/odlis_i.aspx#indexing" TargetMode="External"/><Relationship Id="rId4" Type="http://schemas.openxmlformats.org/officeDocument/2006/relationships/hyperlink" Target="http://www.abc-clio.com/ODLIS/odlis_w.aspx#work" TargetMode="External"/><Relationship Id="rId9" Type="http://schemas.openxmlformats.org/officeDocument/2006/relationships/hyperlink" Target="http://www.abc-clio.com/ODLIS/odlis_d.aspx#disciplin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www.abc-clio.com/ODLIS/odlis_g.aspx#gift" TargetMode="External"/><Relationship Id="rId13" Type="http://schemas.openxmlformats.org/officeDocument/2006/relationships/hyperlink" Target="http://www.abc-clio.com/ODLIS/odlis_v.aspx#vendor" TargetMode="External"/><Relationship Id="rId3" Type="http://schemas.openxmlformats.org/officeDocument/2006/relationships/hyperlink" Target="http://www.abc-clio.com/ODLIS/odlis_l.aspx#libmaterials" TargetMode="External"/><Relationship Id="rId7" Type="http://schemas.openxmlformats.org/officeDocument/2006/relationships/hyperlink" Target="http://www.abc-clio.com/ODLIS/odlis_e.aspx#exchange" TargetMode="External"/><Relationship Id="rId12" Type="http://schemas.openxmlformats.org/officeDocument/2006/relationships/hyperlink" Target="http://www.abc-clio.com/ODLIS/odlis_d.aspx#dealer" TargetMode="External"/><Relationship Id="rId2" Type="http://schemas.openxmlformats.org/officeDocument/2006/relationships/hyperlink" Target="http://www.abc-clio.com/ODLIS/odlis_s.aspx#selection" TargetMode="External"/><Relationship Id="rId16" Type="http://schemas.openxmlformats.org/officeDocument/2006/relationships/hyperlink" Target="http://www.abc-clio.com/ODLIS/odlis_r.aspx#records" TargetMode="External"/><Relationship Id="rId1" Type="http://schemas.openxmlformats.org/officeDocument/2006/relationships/slideLayout" Target="../slideLayouts/slideLayout7.xml"/><Relationship Id="rId6" Type="http://schemas.openxmlformats.org/officeDocument/2006/relationships/hyperlink" Target="http://www.abc-clio.com/ODLIS/odlis_l.aspx#libcollec" TargetMode="External"/><Relationship Id="rId11" Type="http://schemas.openxmlformats.org/officeDocument/2006/relationships/hyperlink" Target="http://www.abc-clio.com/ODLIS/odlis_p.aspx#publisher" TargetMode="External"/><Relationship Id="rId5" Type="http://schemas.openxmlformats.org/officeDocument/2006/relationships/hyperlink" Target="http://www.abc-clio.com/ODLIS/odlis_a.aspx#archives" TargetMode="External"/><Relationship Id="rId15" Type="http://schemas.openxmlformats.org/officeDocument/2006/relationships/hyperlink" Target="http://www.abc-clio.com/ODLIS/odlis_c.aspx#clientele" TargetMode="External"/><Relationship Id="rId10" Type="http://schemas.openxmlformats.org/officeDocument/2006/relationships/hyperlink" Target="http://www.abc-clio.com/ODLIS/odlis_a.aspx#agency" TargetMode="External"/><Relationship Id="rId4" Type="http://schemas.openxmlformats.org/officeDocument/2006/relationships/hyperlink" Target="http://www.abc-clio.com/ODLIS/odlis_l.aspx#library" TargetMode="External"/><Relationship Id="rId9" Type="http://schemas.openxmlformats.org/officeDocument/2006/relationships/hyperlink" Target="http://www.abc-clio.com/ODLIS/odlis_b.aspx#budget" TargetMode="External"/><Relationship Id="rId14" Type="http://schemas.openxmlformats.org/officeDocument/2006/relationships/hyperlink" Target="http://www.abc-clio.com/ODLIS/odlis_b.aspx#bibresource"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abc-clio.com/ODLIS/odlis_d.aspx#dictionary" TargetMode="External"/><Relationship Id="rId3" Type="http://schemas.openxmlformats.org/officeDocument/2006/relationships/hyperlink" Target="http://www.abc-clio.com/ODLIS/odlis_l.aspx#letter" TargetMode="External"/><Relationship Id="rId7" Type="http://schemas.openxmlformats.org/officeDocument/2006/relationships/hyperlink" Target="http://www.abc-clio.com/ODLIS/odlis_o.aspx#online" TargetMode="External"/><Relationship Id="rId2" Type="http://schemas.openxmlformats.org/officeDocument/2006/relationships/hyperlink" Target="http://www.abc-clio.com/ODLIS/odlis_n.aspx#neologism" TargetMode="External"/><Relationship Id="rId1" Type="http://schemas.openxmlformats.org/officeDocument/2006/relationships/slideLayout" Target="../slideLayouts/slideLayout7.xml"/><Relationship Id="rId6" Type="http://schemas.openxmlformats.org/officeDocument/2006/relationships/hyperlink" Target="http://www.acronymfinder.com/" TargetMode="External"/><Relationship Id="rId5" Type="http://schemas.openxmlformats.org/officeDocument/2006/relationships/hyperlink" Target="http://www.abc-clio.com/ODLIS/odlis_t.aspx#term" TargetMode="External"/><Relationship Id="rId4" Type="http://schemas.openxmlformats.org/officeDocument/2006/relationships/hyperlink" Target="http://www.abc-clio.com/ODLIS/odlis_p.aspx#phras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abc-clio.com/ODLIS/odlis_m.aspx#manuscript" TargetMode="External"/><Relationship Id="rId7" Type="http://schemas.openxmlformats.org/officeDocument/2006/relationships/hyperlink" Target="http://www.abc-clio.com/ODLIS/odlis_l.aspx#language" TargetMode="External"/><Relationship Id="rId2" Type="http://schemas.openxmlformats.org/officeDocument/2006/relationships/hyperlink" Target="http://www.abc-clio.com/ODLIS/odlis_l.aspx#library" TargetMode="External"/><Relationship Id="rId1" Type="http://schemas.openxmlformats.org/officeDocument/2006/relationships/slideLayout" Target="../slideLayouts/slideLayout7.xml"/><Relationship Id="rId6" Type="http://schemas.openxmlformats.org/officeDocument/2006/relationships/hyperlink" Target="http://www.abc-clio.com/ODLIS/odlis_t.aspx#translation" TargetMode="External"/><Relationship Id="rId5" Type="http://schemas.openxmlformats.org/officeDocument/2006/relationships/hyperlink" Target="http://www.abc-clio.com/ODLIS/odlis_s.aspx#scroll" TargetMode="External"/><Relationship Id="rId4" Type="http://schemas.openxmlformats.org/officeDocument/2006/relationships/hyperlink" Target="http://www.abc-clio.com/ODLIS/odlis_p.aspx#papyrus"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www.abc-clio.com/ODLIS/odlis_a.aspx#association" TargetMode="External"/><Relationship Id="rId13" Type="http://schemas.openxmlformats.org/officeDocument/2006/relationships/hyperlink" Target="http://www.abc-clio.com/ODLIS/odlis_a.aspx#alaeditions" TargetMode="External"/><Relationship Id="rId3" Type="http://schemas.openxmlformats.org/officeDocument/2006/relationships/hyperlink" Target="http://www.abc-clio.com/ODLIS/odlis_p.aspx#publiclibrary" TargetMode="External"/><Relationship Id="rId7" Type="http://schemas.openxmlformats.org/officeDocument/2006/relationships/hyperlink" Target="http://www.abc-clio.com/ODLIS/odlis_d.aspx#deweymelvil" TargetMode="External"/><Relationship Id="rId12" Type="http://schemas.openxmlformats.org/officeDocument/2006/relationships/hyperlink" Target="http://www.abc-clio.com/ODLIS/odlis_i.aspx#imprint" TargetMode="External"/><Relationship Id="rId2" Type="http://schemas.openxmlformats.org/officeDocument/2006/relationships/hyperlink" Target="http://www.abc-clio.com/ODLIS/odlis_l.aspx#libassociation" TargetMode="External"/><Relationship Id="rId1" Type="http://schemas.openxmlformats.org/officeDocument/2006/relationships/slideLayout" Target="../slideLayouts/slideLayout7.xml"/><Relationship Id="rId6" Type="http://schemas.openxmlformats.org/officeDocument/2006/relationships/hyperlink" Target="http://www.abc-clio.com/ODLIS/odlis_l.aspx#library" TargetMode="External"/><Relationship Id="rId11" Type="http://schemas.openxmlformats.org/officeDocument/2006/relationships/hyperlink" Target="http://www.abc-clio.com/ODLIS/odlis_a.aspx#affiliate" TargetMode="External"/><Relationship Id="rId5" Type="http://schemas.openxmlformats.org/officeDocument/2006/relationships/hyperlink" Target="http://www.abc-clio.com/ODLIS/odlis_l.aspx#librarian" TargetMode="External"/><Relationship Id="rId10" Type="http://schemas.openxmlformats.org/officeDocument/2006/relationships/hyperlink" Target="http://www.abc-clio.com/ODLIS/odlis_r.aspx#roundtable" TargetMode="External"/><Relationship Id="rId4" Type="http://schemas.openxmlformats.org/officeDocument/2006/relationships/hyperlink" Target="http://www.abc-clio.com/ODLIS/odlis_a.aspx#academiclib" TargetMode="External"/><Relationship Id="rId9" Type="http://schemas.openxmlformats.org/officeDocument/2006/relationships/hyperlink" Target="http://www.abc-clio.com/ODLIS/odlis_c.aspx#chapt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EG" dirty="0" smtClean="0"/>
              <a:t>نصوص أجنبية </a:t>
            </a:r>
            <a:r>
              <a:rPr lang="ar-EG" dirty="0" smtClean="0"/>
              <a:t>متخصصة</a:t>
            </a:r>
            <a:br>
              <a:rPr lang="ar-EG" dirty="0" smtClean="0"/>
            </a:br>
            <a:r>
              <a:rPr lang="ar-EG" sz="3600" dirty="0" smtClean="0"/>
              <a:t>الفرقة الثانية</a:t>
            </a:r>
            <a:endParaRPr lang="en-US" sz="3600" dirty="0"/>
          </a:p>
        </p:txBody>
      </p:sp>
      <p:sp>
        <p:nvSpPr>
          <p:cNvPr id="3" name="Subtitle 2"/>
          <p:cNvSpPr>
            <a:spLocks noGrp="1"/>
          </p:cNvSpPr>
          <p:nvPr>
            <p:ph type="subTitle" idx="1"/>
          </p:nvPr>
        </p:nvSpPr>
        <p:spPr>
          <a:xfrm>
            <a:off x="1828800" y="3733800"/>
            <a:ext cx="6553200" cy="2667000"/>
          </a:xfrm>
        </p:spPr>
        <p:txBody>
          <a:bodyPr>
            <a:noAutofit/>
          </a:bodyPr>
          <a:lstStyle/>
          <a:p>
            <a:pPr rtl="1"/>
            <a:r>
              <a:rPr lang="ar-EG" sz="3600" dirty="0" smtClean="0">
                <a:solidFill>
                  <a:schemeClr val="tx1"/>
                </a:solidFill>
              </a:rPr>
              <a:t>د/ هدى </a:t>
            </a:r>
            <a:r>
              <a:rPr lang="ar-EG" sz="3600" dirty="0" smtClean="0">
                <a:solidFill>
                  <a:schemeClr val="tx1"/>
                </a:solidFill>
              </a:rPr>
              <a:t>عبد الباسط أحمد الليثى</a:t>
            </a:r>
          </a:p>
          <a:p>
            <a:pPr rtl="1"/>
            <a:r>
              <a:rPr lang="ar-EG" sz="3600" dirty="0" smtClean="0">
                <a:solidFill>
                  <a:schemeClr val="tx1"/>
                </a:solidFill>
              </a:rPr>
              <a:t>قسم </a:t>
            </a:r>
            <a:r>
              <a:rPr lang="ar-EG" sz="3600" dirty="0" smtClean="0">
                <a:solidFill>
                  <a:schemeClr val="tx1"/>
                </a:solidFill>
              </a:rPr>
              <a:t>المكتبات والمعلومات</a:t>
            </a:r>
          </a:p>
          <a:p>
            <a:pPr rtl="1"/>
            <a:endParaRPr lang="en-US" sz="3600" dirty="0">
              <a:solidFill>
                <a:schemeClr val="tx1"/>
              </a:solidFill>
            </a:endParaRPr>
          </a:p>
        </p:txBody>
      </p:sp>
      <p:pic>
        <p:nvPicPr>
          <p:cNvPr id="1026" name="Picture 2" descr="C:\Users\hp\Desktop\84397540_534816430505041_656204584595541196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773" y="533399"/>
            <a:ext cx="8515350" cy="17526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advTm="16919"/>
    </mc:Choice>
    <mc:Fallback xmlns="">
      <p:transition spd="slow" advTm="16919"/>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12845"/>
            <a:ext cx="8305800" cy="4893647"/>
          </a:xfrm>
          <a:prstGeom prst="rect">
            <a:avLst/>
          </a:prstGeom>
        </p:spPr>
        <p:txBody>
          <a:bodyPr wrap="square">
            <a:spAutoFit/>
          </a:bodyPr>
          <a:lstStyle/>
          <a:p>
            <a:pPr fontAlgn="base"/>
            <a:r>
              <a:rPr lang="en-US" sz="2400" b="1" dirty="0"/>
              <a:t>The most widely read </a:t>
            </a:r>
            <a:r>
              <a:rPr lang="en-US" sz="2400" b="1" dirty="0">
                <a:hlinkClick r:id="rId2"/>
              </a:rPr>
              <a:t>periodical</a:t>
            </a:r>
            <a:r>
              <a:rPr lang="en-US" sz="2400" b="1" dirty="0"/>
              <a:t>s </a:t>
            </a:r>
            <a:r>
              <a:rPr lang="en-US" sz="2400" b="1" dirty="0">
                <a:hlinkClick r:id="rId3"/>
              </a:rPr>
              <a:t>published</a:t>
            </a:r>
            <a:r>
              <a:rPr lang="en-US" sz="2400" b="1" dirty="0"/>
              <a:t> by the ALA are the professional </a:t>
            </a:r>
            <a:r>
              <a:rPr lang="en-US" sz="2400" b="1" dirty="0">
                <a:hlinkClick r:id="rId4"/>
              </a:rPr>
              <a:t>journal</a:t>
            </a:r>
            <a:r>
              <a:rPr lang="en-US" sz="2400" b="1" dirty="0"/>
              <a:t> </a:t>
            </a:r>
            <a:r>
              <a:rPr lang="en-US" sz="2400" b="1" i="1" dirty="0">
                <a:hlinkClick r:id="rId5"/>
              </a:rPr>
              <a:t>American Libraries</a:t>
            </a:r>
            <a:r>
              <a:rPr lang="en-US" sz="2400" b="1" dirty="0"/>
              <a:t> and the </a:t>
            </a:r>
            <a:r>
              <a:rPr lang="en-US" sz="2400" b="1" dirty="0">
                <a:hlinkClick r:id="rId6"/>
              </a:rPr>
              <a:t>review publication</a:t>
            </a:r>
            <a:r>
              <a:rPr lang="en-US" sz="2400" b="1" dirty="0"/>
              <a:t> </a:t>
            </a:r>
            <a:r>
              <a:rPr lang="en-US" sz="2400" b="1" i="1" dirty="0">
                <a:hlinkClick r:id="rId7"/>
              </a:rPr>
              <a:t>Booklist</a:t>
            </a:r>
            <a:r>
              <a:rPr lang="en-US" sz="2400" b="1" dirty="0"/>
              <a:t>. The ALA is a member of the </a:t>
            </a:r>
            <a:r>
              <a:rPr lang="en-US" sz="2400" b="1" dirty="0">
                <a:hlinkClick r:id="rId8"/>
              </a:rPr>
              <a:t>International Federation of Library Associations and Institutions</a:t>
            </a:r>
            <a:r>
              <a:rPr lang="en-US" sz="2400" b="1" dirty="0"/>
              <a:t> (IFLA). </a:t>
            </a:r>
            <a:r>
              <a:rPr lang="en-US" sz="2400" b="1" dirty="0">
                <a:hlinkClick r:id="rId9"/>
              </a:rPr>
              <a:t>Click here</a:t>
            </a:r>
            <a:r>
              <a:rPr lang="en-US" sz="2400" b="1" dirty="0"/>
              <a:t> to see a complete list of periodicals published by the various branches of the ALA. </a:t>
            </a:r>
            <a:r>
              <a:rPr lang="en-US" sz="2400" b="1" dirty="0">
                <a:hlinkClick r:id="rId10"/>
              </a:rPr>
              <a:t>Click here</a:t>
            </a:r>
            <a:r>
              <a:rPr lang="en-US" sz="2400" b="1" dirty="0"/>
              <a:t> to connect to the ALA </a:t>
            </a:r>
            <a:r>
              <a:rPr lang="en-US" sz="2400" b="1" dirty="0">
                <a:hlinkClick r:id="rId11"/>
              </a:rPr>
              <a:t>homepage</a:t>
            </a:r>
            <a:r>
              <a:rPr lang="en-US" sz="2400" b="1" dirty="0"/>
              <a:t>. </a:t>
            </a:r>
            <a:r>
              <a:rPr lang="en-US" sz="2400" b="1" i="1" dirty="0"/>
              <a:t>See also</a:t>
            </a:r>
            <a:r>
              <a:rPr lang="en-US" sz="2400" b="1" dirty="0"/>
              <a:t>: </a:t>
            </a:r>
            <a:r>
              <a:rPr lang="en-US" sz="2400" b="1" dirty="0">
                <a:hlinkClick r:id="rId12"/>
              </a:rPr>
              <a:t>ALA Allied Professional Association</a:t>
            </a:r>
            <a:r>
              <a:rPr lang="en-US" sz="2400" b="1" dirty="0"/>
              <a:t>, </a:t>
            </a:r>
            <a:r>
              <a:rPr lang="en-US" sz="2400" b="1" dirty="0">
                <a:hlinkClick r:id="rId13"/>
              </a:rPr>
              <a:t>Association des </a:t>
            </a:r>
            <a:r>
              <a:rPr lang="en-US" sz="2400" b="1" dirty="0" err="1">
                <a:hlinkClick r:id="rId13"/>
              </a:rPr>
              <a:t>Bibliothécaires</a:t>
            </a:r>
            <a:r>
              <a:rPr lang="en-US" sz="2400" b="1" dirty="0">
                <a:hlinkClick r:id="rId13"/>
              </a:rPr>
              <a:t> </a:t>
            </a:r>
            <a:r>
              <a:rPr lang="en-US" sz="2400" b="1" dirty="0" err="1">
                <a:hlinkClick r:id="rId13"/>
              </a:rPr>
              <a:t>Français</a:t>
            </a:r>
            <a:r>
              <a:rPr lang="en-US" sz="2400" b="1" dirty="0"/>
              <a:t>, </a:t>
            </a:r>
            <a:r>
              <a:rPr lang="en-US" sz="2400" b="1" dirty="0">
                <a:hlinkClick r:id="rId14"/>
              </a:rPr>
              <a:t>Australian Library and Information Association</a:t>
            </a:r>
            <a:r>
              <a:rPr lang="en-US" sz="2400" b="1" dirty="0"/>
              <a:t>, </a:t>
            </a:r>
            <a:r>
              <a:rPr lang="en-US" sz="2400" b="1" dirty="0">
                <a:hlinkClick r:id="rId15"/>
              </a:rPr>
              <a:t>Canadian Library Association</a:t>
            </a:r>
            <a:r>
              <a:rPr lang="en-US" sz="2400" b="1" dirty="0"/>
              <a:t>, </a:t>
            </a:r>
            <a:r>
              <a:rPr lang="en-US" sz="2400" b="1" dirty="0">
                <a:hlinkClick r:id="rId16"/>
              </a:rPr>
              <a:t>Chartered Institute of Library and Information Professionals</a:t>
            </a:r>
            <a:r>
              <a:rPr lang="en-US" sz="2400" b="1" dirty="0"/>
              <a:t>, and </a:t>
            </a:r>
            <a:r>
              <a:rPr lang="en-US" sz="2400" b="1" dirty="0" err="1">
                <a:hlinkClick r:id="rId17"/>
              </a:rPr>
              <a:t>Deutscher</a:t>
            </a:r>
            <a:r>
              <a:rPr lang="en-US" sz="2400" b="1" dirty="0">
                <a:hlinkClick r:id="rId17"/>
              </a:rPr>
              <a:t> </a:t>
            </a:r>
            <a:r>
              <a:rPr lang="en-US" sz="2400" b="1" dirty="0" err="1">
                <a:hlinkClick r:id="rId17"/>
              </a:rPr>
              <a:t>Bibliogtheksverband</a:t>
            </a:r>
            <a:r>
              <a:rPr lang="en-US" sz="2400" b="1" dirty="0">
                <a:hlinkClick r:id="rId17"/>
              </a:rPr>
              <a:t> </a:t>
            </a:r>
            <a:r>
              <a:rPr lang="en-US" sz="2400" b="1" dirty="0" err="1">
                <a:hlinkClick r:id="rId17"/>
              </a:rPr>
              <a:t>e.V</a:t>
            </a:r>
            <a:r>
              <a:rPr lang="en-US" sz="2400" b="1" dirty="0">
                <a:hlinkClick r:id="rId17"/>
              </a:rPr>
              <a:t>.</a:t>
            </a:r>
            <a:endParaRPr lang="en-US" sz="2400" dirty="0"/>
          </a:p>
        </p:txBody>
      </p:sp>
    </p:spTree>
    <p:extLst>
      <p:ext uri="{BB962C8B-B14F-4D97-AF65-F5344CB8AC3E}">
        <p14:creationId xmlns:p14="http://schemas.microsoft.com/office/powerpoint/2010/main" val="946555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51344"/>
            <a:ext cx="8686800" cy="5016758"/>
          </a:xfrm>
          <a:prstGeom prst="rect">
            <a:avLst/>
          </a:prstGeom>
        </p:spPr>
        <p:txBody>
          <a:bodyPr wrap="square">
            <a:spAutoFit/>
          </a:bodyPr>
          <a:lstStyle/>
          <a:p>
            <a:pPr algn="ctr"/>
            <a:endParaRPr lang="en-US" b="1" u="sng" dirty="0" smtClean="0"/>
          </a:p>
          <a:p>
            <a:pPr algn="ctr"/>
            <a:r>
              <a:rPr lang="ar-EG" sz="2000" b="1" dirty="0" smtClean="0">
                <a:solidFill>
                  <a:srgbClr val="FF0000"/>
                </a:solidFill>
              </a:rPr>
              <a:t>المحاضرة الرابعة </a:t>
            </a:r>
            <a:endParaRPr lang="en-US" sz="2000" b="1" dirty="0">
              <a:solidFill>
                <a:srgbClr val="FF0000"/>
              </a:solidFill>
            </a:endParaRPr>
          </a:p>
          <a:p>
            <a:pPr algn="ctr"/>
            <a:r>
              <a:rPr lang="en-US" sz="2400" b="1" u="sng" dirty="0" smtClean="0"/>
              <a:t>Archives</a:t>
            </a:r>
            <a:r>
              <a:rPr lang="en-US" b="1" u="sng" dirty="0"/>
              <a:t/>
            </a:r>
            <a:br>
              <a:rPr lang="en-US" b="1" u="sng" dirty="0"/>
            </a:br>
            <a:endParaRPr lang="en-US" dirty="0"/>
          </a:p>
          <a:p>
            <a:r>
              <a:rPr lang="en-US" sz="2400" b="1" dirty="0"/>
              <a:t>An organized </a:t>
            </a:r>
            <a:r>
              <a:rPr lang="en-US" sz="2400" b="1" dirty="0">
                <a:hlinkClick r:id="rId2"/>
              </a:rPr>
              <a:t>collection</a:t>
            </a:r>
            <a:r>
              <a:rPr lang="en-US" sz="2400" b="1" dirty="0"/>
              <a:t> of the </a:t>
            </a:r>
            <a:r>
              <a:rPr lang="en-US" sz="2400" b="1" dirty="0">
                <a:hlinkClick r:id="rId3"/>
              </a:rPr>
              <a:t>noncurrent</a:t>
            </a:r>
            <a:r>
              <a:rPr lang="en-US" sz="2400" b="1" dirty="0"/>
              <a:t> </a:t>
            </a:r>
            <a:r>
              <a:rPr lang="en-US" sz="2400" b="1" dirty="0">
                <a:hlinkClick r:id="rId4"/>
              </a:rPr>
              <a:t>records</a:t>
            </a:r>
            <a:r>
              <a:rPr lang="en-US" sz="2400" b="1" dirty="0"/>
              <a:t> of the activities of a business, government, organization, institution, or other </a:t>
            </a:r>
            <a:r>
              <a:rPr lang="en-US" sz="2400" b="1" dirty="0">
                <a:hlinkClick r:id="rId5"/>
              </a:rPr>
              <a:t>corporate body</a:t>
            </a:r>
            <a:r>
              <a:rPr lang="en-US" sz="2400" b="1" dirty="0"/>
              <a:t>, or the </a:t>
            </a:r>
            <a:r>
              <a:rPr lang="en-US" sz="2400" b="1" dirty="0">
                <a:hlinkClick r:id="rId6"/>
              </a:rPr>
              <a:t>personal papers</a:t>
            </a:r>
            <a:r>
              <a:rPr lang="en-US" sz="2400" b="1" dirty="0"/>
              <a:t> of one or more individuals, families, or groups, </a:t>
            </a:r>
            <a:r>
              <a:rPr lang="en-US" sz="2400" b="1" dirty="0">
                <a:hlinkClick r:id="rId7"/>
              </a:rPr>
              <a:t>retained</a:t>
            </a:r>
            <a:r>
              <a:rPr lang="en-US" sz="2400" b="1" dirty="0"/>
              <a:t> permanently (or for a designated or indeterminate period of time) by their originator or a successor for their permanent historical, </a:t>
            </a:r>
            <a:r>
              <a:rPr lang="en-US" sz="2400" b="1" dirty="0">
                <a:hlinkClick r:id="rId8"/>
              </a:rPr>
              <a:t>information</a:t>
            </a:r>
            <a:r>
              <a:rPr lang="en-US" sz="2400" b="1" dirty="0"/>
              <a:t>al, evidential, legal, administrative, or monetary value, usually in a </a:t>
            </a:r>
            <a:r>
              <a:rPr lang="en-US" sz="2400" b="1" dirty="0">
                <a:hlinkClick r:id="rId9"/>
              </a:rPr>
              <a:t>repository</a:t>
            </a:r>
            <a:r>
              <a:rPr lang="en-US" sz="2400" b="1" dirty="0"/>
              <a:t> managed and maintained by a trained </a:t>
            </a:r>
            <a:r>
              <a:rPr lang="en-US" sz="2400" b="1" dirty="0">
                <a:hlinkClick r:id="rId10"/>
              </a:rPr>
              <a:t>archivist</a:t>
            </a:r>
            <a:r>
              <a:rPr lang="en-US" sz="2400" b="1" dirty="0"/>
              <a:t> (see </a:t>
            </a:r>
            <a:r>
              <a:rPr lang="en-US" sz="2400" b="1" dirty="0">
                <a:hlinkClick r:id="rId11"/>
              </a:rPr>
              <a:t>this example</a:t>
            </a:r>
            <a:r>
              <a:rPr lang="en-US" sz="2400" b="1" dirty="0"/>
              <a:t>). </a:t>
            </a:r>
            <a:endParaRPr lang="ar-EG" sz="2400" dirty="0"/>
          </a:p>
        </p:txBody>
      </p:sp>
    </p:spTree>
    <p:extLst>
      <p:ext uri="{BB962C8B-B14F-4D97-AF65-F5344CB8AC3E}">
        <p14:creationId xmlns:p14="http://schemas.microsoft.com/office/powerpoint/2010/main" val="2361661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028343"/>
            <a:ext cx="8534400" cy="4154984"/>
          </a:xfrm>
          <a:prstGeom prst="rect">
            <a:avLst/>
          </a:prstGeom>
        </p:spPr>
        <p:txBody>
          <a:bodyPr wrap="square">
            <a:spAutoFit/>
          </a:bodyPr>
          <a:lstStyle/>
          <a:p>
            <a:pPr fontAlgn="base"/>
            <a:r>
              <a:rPr lang="en-US" sz="2400" b="1" dirty="0"/>
              <a:t>Also refers to the office or organization responsible for </a:t>
            </a:r>
            <a:r>
              <a:rPr lang="en-US" sz="2400" b="1" dirty="0">
                <a:hlinkClick r:id="rId2"/>
              </a:rPr>
              <a:t>appraising</a:t>
            </a:r>
            <a:r>
              <a:rPr lang="en-US" sz="2400" b="1" dirty="0"/>
              <a:t>, selecting, </a:t>
            </a:r>
            <a:r>
              <a:rPr lang="en-US" sz="2400" b="1" dirty="0">
                <a:hlinkClick r:id="rId3"/>
              </a:rPr>
              <a:t>preserving</a:t>
            </a:r>
            <a:r>
              <a:rPr lang="en-US" sz="2400" b="1" dirty="0"/>
              <a:t>, and providing </a:t>
            </a:r>
            <a:r>
              <a:rPr lang="en-US" sz="2400" b="1" dirty="0">
                <a:hlinkClick r:id="rId4"/>
              </a:rPr>
              <a:t>access</a:t>
            </a:r>
            <a:r>
              <a:rPr lang="en-US" sz="2400" b="1" dirty="0"/>
              <a:t> to archival materials.</a:t>
            </a:r>
            <a:endParaRPr lang="en-US" sz="2400" dirty="0"/>
          </a:p>
          <a:p>
            <a:r>
              <a:rPr lang="en-US" sz="2400" b="1" dirty="0"/>
              <a:t>Archives can be classified in three broad categories: </a:t>
            </a:r>
            <a:r>
              <a:rPr lang="en-US" sz="2400" b="1" dirty="0">
                <a:hlinkClick r:id="rId5"/>
              </a:rPr>
              <a:t>government archives</a:t>
            </a:r>
            <a:r>
              <a:rPr lang="en-US" sz="2400" b="1" dirty="0"/>
              <a:t> (</a:t>
            </a:r>
            <a:r>
              <a:rPr lang="en-US" sz="2400" b="1" i="1" dirty="0"/>
              <a:t>example</a:t>
            </a:r>
            <a:r>
              <a:rPr lang="en-US" sz="2400" b="1" dirty="0"/>
              <a:t>: </a:t>
            </a:r>
            <a:r>
              <a:rPr lang="en-US" sz="2400" b="1" dirty="0">
                <a:hlinkClick r:id="rId6"/>
              </a:rPr>
              <a:t>National Archives and Records Administration</a:t>
            </a:r>
            <a:r>
              <a:rPr lang="en-US" sz="2400" b="1" dirty="0"/>
              <a:t>), </a:t>
            </a:r>
            <a:r>
              <a:rPr lang="en-US" sz="2400" b="1" dirty="0">
                <a:hlinkClick r:id="rId7"/>
              </a:rPr>
              <a:t>in-house archives</a:t>
            </a:r>
            <a:r>
              <a:rPr lang="en-US" sz="2400" b="1" dirty="0"/>
              <a:t> maintained by a parent institution, and </a:t>
            </a:r>
            <a:r>
              <a:rPr lang="en-US" sz="2400" b="1" dirty="0">
                <a:hlinkClick r:id="rId8"/>
              </a:rPr>
              <a:t>collecting archives</a:t>
            </a:r>
            <a:r>
              <a:rPr lang="en-US" sz="2400" b="1" dirty="0"/>
              <a:t> (</a:t>
            </a:r>
            <a:r>
              <a:rPr lang="en-US" sz="2400" b="1" dirty="0">
                <a:hlinkClick r:id="rId9"/>
              </a:rPr>
              <a:t>manuscript</a:t>
            </a:r>
            <a:r>
              <a:rPr lang="en-US" sz="2400" b="1" dirty="0"/>
              <a:t> </a:t>
            </a:r>
            <a:r>
              <a:rPr lang="en-US" sz="2400" b="1" dirty="0">
                <a:hlinkClick r:id="rId10"/>
              </a:rPr>
              <a:t>libraries</a:t>
            </a:r>
            <a:r>
              <a:rPr lang="en-US" sz="2400" b="1" dirty="0"/>
              <a:t>, </a:t>
            </a:r>
            <a:r>
              <a:rPr lang="en-US" sz="2400" b="1" dirty="0">
                <a:hlinkClick r:id="rId11"/>
              </a:rPr>
              <a:t>film archives</a:t>
            </a:r>
            <a:r>
              <a:rPr lang="en-US" sz="2400" b="1" dirty="0"/>
              <a:t>, </a:t>
            </a:r>
            <a:r>
              <a:rPr lang="en-US" sz="2400" b="1" dirty="0">
                <a:hlinkClick r:id="rId12"/>
              </a:rPr>
              <a:t>genealogical</a:t>
            </a:r>
            <a:r>
              <a:rPr lang="en-US" sz="2400" b="1" dirty="0"/>
              <a:t> archives, </a:t>
            </a:r>
            <a:r>
              <a:rPr lang="en-US" sz="2400" b="1" dirty="0">
                <a:hlinkClick r:id="rId13"/>
              </a:rPr>
              <a:t>sound archives</a:t>
            </a:r>
            <a:r>
              <a:rPr lang="en-US" sz="2400" b="1" dirty="0"/>
              <a:t>, </a:t>
            </a:r>
            <a:r>
              <a:rPr lang="en-US" sz="2400" b="1" dirty="0">
                <a:hlinkClick r:id="rId14"/>
              </a:rPr>
              <a:t>personal archives</a:t>
            </a:r>
            <a:r>
              <a:rPr lang="en-US" sz="2400" b="1" dirty="0"/>
              <a:t>, etc.). </a:t>
            </a:r>
            <a:r>
              <a:rPr lang="en-US" sz="2400" b="1" dirty="0" err="1">
                <a:hlinkClick r:id="rId15"/>
              </a:rPr>
              <a:t>ProQuest</a:t>
            </a:r>
            <a:r>
              <a:rPr lang="en-US" sz="2400" b="1" dirty="0"/>
              <a:t> provides the </a:t>
            </a:r>
            <a:r>
              <a:rPr lang="en-US" sz="2400" b="1" dirty="0">
                <a:hlinkClick r:id="rId16"/>
              </a:rPr>
              <a:t>subscription</a:t>
            </a:r>
            <a:r>
              <a:rPr lang="en-US" sz="2400" b="1" dirty="0"/>
              <a:t> </a:t>
            </a:r>
            <a:r>
              <a:rPr lang="en-US" sz="2400" b="1" dirty="0">
                <a:hlinkClick r:id="rId17"/>
              </a:rPr>
              <a:t>database</a:t>
            </a:r>
            <a:r>
              <a:rPr lang="en-US" sz="2400" b="1" dirty="0"/>
              <a:t> </a:t>
            </a:r>
            <a:r>
              <a:rPr lang="en-US" sz="2400" b="1" i="1" dirty="0">
                <a:hlinkClick r:id="rId18"/>
              </a:rPr>
              <a:t>Archive Finder</a:t>
            </a:r>
            <a:r>
              <a:rPr lang="en-US" sz="2400" b="1" dirty="0"/>
              <a:t>. </a:t>
            </a:r>
            <a:endParaRPr lang="ar-EG" sz="2400" dirty="0"/>
          </a:p>
        </p:txBody>
      </p:sp>
    </p:spTree>
    <p:extLst>
      <p:ext uri="{BB962C8B-B14F-4D97-AF65-F5344CB8AC3E}">
        <p14:creationId xmlns:p14="http://schemas.microsoft.com/office/powerpoint/2010/main" val="2540735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59340"/>
            <a:ext cx="8458200" cy="3170099"/>
          </a:xfrm>
          <a:prstGeom prst="rect">
            <a:avLst/>
          </a:prstGeom>
        </p:spPr>
        <p:txBody>
          <a:bodyPr wrap="square">
            <a:spAutoFit/>
          </a:bodyPr>
          <a:lstStyle/>
          <a:p>
            <a:pPr algn="ctr" fontAlgn="base"/>
            <a:r>
              <a:rPr lang="en-US" sz="3200" b="1" u="sng" dirty="0" err="1"/>
              <a:t>Biblioclast</a:t>
            </a:r>
            <a:endParaRPr lang="en-US" sz="3200" dirty="0"/>
          </a:p>
          <a:p>
            <a:r>
              <a:rPr lang="en-US" sz="2400" b="1" u="sng" dirty="0"/>
              <a:t/>
            </a:r>
            <a:br>
              <a:rPr lang="en-US" sz="2400" b="1" u="sng" dirty="0"/>
            </a:br>
            <a:r>
              <a:rPr lang="en-US" sz="2400" b="1" dirty="0"/>
              <a:t>A person who destroys or </a:t>
            </a:r>
            <a:r>
              <a:rPr lang="en-US" sz="2400" b="1" dirty="0">
                <a:hlinkClick r:id="rId2"/>
              </a:rPr>
              <a:t>mutilates</a:t>
            </a:r>
            <a:r>
              <a:rPr lang="en-US" sz="2400" b="1" dirty="0"/>
              <a:t> </a:t>
            </a:r>
            <a:r>
              <a:rPr lang="en-US" sz="2400" b="1" dirty="0">
                <a:hlinkClick r:id="rId3"/>
              </a:rPr>
              <a:t>book</a:t>
            </a:r>
            <a:r>
              <a:rPr lang="en-US" sz="2400" b="1" dirty="0"/>
              <a:t>s, for one reason or another. Fortunately for </a:t>
            </a:r>
            <a:r>
              <a:rPr lang="en-US" sz="2400" b="1" dirty="0">
                <a:hlinkClick r:id="rId4"/>
              </a:rPr>
              <a:t>bibliophile</a:t>
            </a:r>
            <a:r>
              <a:rPr lang="en-US" sz="2400" b="1" dirty="0"/>
              <a:t>s, this form of aberrant behavior occurs infrequently. See </a:t>
            </a:r>
            <a:r>
              <a:rPr lang="en-US" sz="2400" b="1" i="1" dirty="0" err="1"/>
              <a:t>Biblioclasm</a:t>
            </a:r>
            <a:r>
              <a:rPr lang="en-US" sz="2400" b="1" i="1" dirty="0"/>
              <a:t>: The Mythical Origins, Magic Powers, and Perishability of the Written Word</a:t>
            </a:r>
            <a:r>
              <a:rPr lang="en-US" sz="2400" b="1" dirty="0"/>
              <a:t> by Marc </a:t>
            </a:r>
            <a:r>
              <a:rPr lang="en-US" sz="2400" b="1" dirty="0" err="1"/>
              <a:t>Drogin</a:t>
            </a:r>
            <a:r>
              <a:rPr lang="en-US" sz="2400" b="1" dirty="0"/>
              <a:t> (Rowan &amp; Littlefield, 1989).</a:t>
            </a:r>
            <a:endParaRPr lang="ar-EG" sz="2400" dirty="0"/>
          </a:p>
        </p:txBody>
      </p:sp>
    </p:spTree>
    <p:extLst>
      <p:ext uri="{BB962C8B-B14F-4D97-AF65-F5344CB8AC3E}">
        <p14:creationId xmlns:p14="http://schemas.microsoft.com/office/powerpoint/2010/main" val="19497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66843"/>
            <a:ext cx="8610600" cy="4770537"/>
          </a:xfrm>
          <a:prstGeom prst="rect">
            <a:avLst/>
          </a:prstGeom>
        </p:spPr>
        <p:txBody>
          <a:bodyPr wrap="square">
            <a:spAutoFit/>
          </a:bodyPr>
          <a:lstStyle/>
          <a:p>
            <a:pPr algn="ctr" fontAlgn="base"/>
            <a:r>
              <a:rPr lang="ar-EG" sz="3200" b="1" u="sng" dirty="0" smtClean="0"/>
              <a:t>المحاضرة الخامسة </a:t>
            </a:r>
            <a:endParaRPr lang="en-US" sz="3200" b="1" u="sng" dirty="0" smtClean="0"/>
          </a:p>
          <a:p>
            <a:pPr fontAlgn="base"/>
            <a:endParaRPr lang="en-US" sz="2000" b="1" u="sng" dirty="0"/>
          </a:p>
          <a:p>
            <a:pPr fontAlgn="base"/>
            <a:r>
              <a:rPr lang="en-US" sz="2800" b="1" dirty="0" err="1" smtClean="0"/>
              <a:t>Bibliognost</a:t>
            </a:r>
            <a:endParaRPr lang="en-US" sz="2800" b="1" dirty="0"/>
          </a:p>
          <a:p>
            <a:pPr fontAlgn="base"/>
            <a:r>
              <a:rPr lang="en-US" sz="2000" b="1" dirty="0"/>
              <a:t>A person who has a profound </a:t>
            </a:r>
            <a:r>
              <a:rPr lang="en-US" sz="2000" b="1" dirty="0">
                <a:hlinkClick r:id="rId2"/>
              </a:rPr>
              <a:t>knowledge</a:t>
            </a:r>
            <a:r>
              <a:rPr lang="en-US" sz="2000" b="1" dirty="0"/>
              <a:t> of </a:t>
            </a:r>
            <a:r>
              <a:rPr lang="en-US" sz="2000" b="1" dirty="0">
                <a:hlinkClick r:id="rId3"/>
              </a:rPr>
              <a:t>book</a:t>
            </a:r>
            <a:r>
              <a:rPr lang="en-US" sz="2000" b="1" dirty="0"/>
              <a:t>s, </a:t>
            </a:r>
            <a:r>
              <a:rPr lang="en-US" sz="2000" b="1" dirty="0">
                <a:hlinkClick r:id="rId4"/>
              </a:rPr>
              <a:t>bibliography</a:t>
            </a:r>
            <a:r>
              <a:rPr lang="en-US" sz="2000" b="1" dirty="0"/>
              <a:t>, etc.</a:t>
            </a:r>
            <a:endParaRPr lang="en-US" sz="2000" dirty="0"/>
          </a:p>
          <a:p>
            <a:pPr fontAlgn="base"/>
            <a:r>
              <a:rPr lang="en-US" sz="2800" b="1" dirty="0"/>
              <a:t> </a:t>
            </a:r>
            <a:endParaRPr lang="en-US" sz="2800" dirty="0"/>
          </a:p>
          <a:p>
            <a:pPr fontAlgn="base"/>
            <a:r>
              <a:rPr lang="en-US" sz="2800" b="1" u="sng" dirty="0" err="1"/>
              <a:t>Bibliogony</a:t>
            </a:r>
            <a:endParaRPr lang="en-US" sz="2800" dirty="0"/>
          </a:p>
          <a:p>
            <a:pPr fontAlgn="base"/>
            <a:r>
              <a:rPr lang="en-US" sz="2000" b="1" dirty="0"/>
              <a:t>Of or relating to the production of </a:t>
            </a:r>
            <a:r>
              <a:rPr lang="en-US" sz="2000" b="1" dirty="0">
                <a:hlinkClick r:id="rId3"/>
              </a:rPr>
              <a:t>book</a:t>
            </a:r>
            <a:r>
              <a:rPr lang="en-US" sz="2000" b="1" dirty="0"/>
              <a:t>s in all their forms. Synonymous with </a:t>
            </a:r>
            <a:r>
              <a:rPr lang="en-US" sz="2000" b="1" i="1" dirty="0" err="1"/>
              <a:t>bibliogenesis</a:t>
            </a:r>
            <a:r>
              <a:rPr lang="en-US" sz="2000" b="1" dirty="0"/>
              <a:t>.</a:t>
            </a:r>
            <a:endParaRPr lang="en-US" sz="2000" dirty="0"/>
          </a:p>
          <a:p>
            <a:pPr fontAlgn="base"/>
            <a:r>
              <a:rPr lang="en-US" sz="2800" b="1" u="sng" dirty="0" err="1"/>
              <a:t>Bibliographee</a:t>
            </a:r>
            <a:endParaRPr lang="en-US" sz="2800" dirty="0"/>
          </a:p>
          <a:p>
            <a:r>
              <a:rPr lang="en-US" sz="2000" b="1" dirty="0"/>
              <a:t>A person concerning whom a </a:t>
            </a:r>
            <a:r>
              <a:rPr lang="en-US" sz="2000" b="1" dirty="0">
                <a:hlinkClick r:id="rId4"/>
              </a:rPr>
              <a:t>bibliography</a:t>
            </a:r>
            <a:r>
              <a:rPr lang="en-US" sz="2000" b="1" dirty="0"/>
              <a:t> is </a:t>
            </a:r>
            <a:r>
              <a:rPr lang="en-US" sz="2000" b="1" dirty="0">
                <a:hlinkClick r:id="rId5"/>
              </a:rPr>
              <a:t>compiled</a:t>
            </a:r>
            <a:r>
              <a:rPr lang="en-US" sz="2000" b="1" dirty="0"/>
              <a:t>, as in a list of references at the end of a biographical </a:t>
            </a:r>
            <a:r>
              <a:rPr lang="en-US" sz="2000" b="1" dirty="0">
                <a:hlinkClick r:id="rId6"/>
              </a:rPr>
              <a:t>essay</a:t>
            </a:r>
            <a:r>
              <a:rPr lang="en-US" sz="2000" b="1" dirty="0"/>
              <a:t> or </a:t>
            </a:r>
            <a:r>
              <a:rPr lang="en-US" sz="2000" b="1" dirty="0">
                <a:hlinkClick r:id="rId3"/>
              </a:rPr>
              <a:t>book</a:t>
            </a:r>
            <a:r>
              <a:rPr lang="en-US" sz="2000" b="1" dirty="0"/>
              <a:t>-length </a:t>
            </a:r>
            <a:r>
              <a:rPr lang="en-US" sz="2000" b="1" dirty="0">
                <a:hlinkClick r:id="rId7"/>
              </a:rPr>
              <a:t>biography</a:t>
            </a:r>
            <a:r>
              <a:rPr lang="en-US" sz="2000" b="1" dirty="0"/>
              <a:t>. </a:t>
            </a:r>
            <a:endParaRPr lang="ar-EG" sz="2000" dirty="0"/>
          </a:p>
        </p:txBody>
      </p:sp>
    </p:spTree>
    <p:extLst>
      <p:ext uri="{BB962C8B-B14F-4D97-AF65-F5344CB8AC3E}">
        <p14:creationId xmlns:p14="http://schemas.microsoft.com/office/powerpoint/2010/main" val="17564111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1"/>
            <a:ext cx="8077200" cy="5324535"/>
          </a:xfrm>
          <a:prstGeom prst="rect">
            <a:avLst/>
          </a:prstGeom>
        </p:spPr>
        <p:txBody>
          <a:bodyPr wrap="square">
            <a:spAutoFit/>
          </a:bodyPr>
          <a:lstStyle/>
          <a:p>
            <a:pPr fontAlgn="base"/>
            <a:r>
              <a:rPr lang="en-US" sz="3200" b="1" u="sng" dirty="0"/>
              <a:t>Bibliographer</a:t>
            </a:r>
            <a:endParaRPr lang="en-US" sz="3200" dirty="0"/>
          </a:p>
          <a:p>
            <a:pPr fontAlgn="base"/>
            <a:endParaRPr lang="en-US" sz="2800" b="1" dirty="0" smtClean="0"/>
          </a:p>
          <a:p>
            <a:pPr fontAlgn="base"/>
            <a:r>
              <a:rPr lang="en-US" sz="2800" b="1" dirty="0" smtClean="0"/>
              <a:t>A </a:t>
            </a:r>
            <a:r>
              <a:rPr lang="en-US" sz="2800" b="1" dirty="0"/>
              <a:t>person who describes and lists </a:t>
            </a:r>
            <a:r>
              <a:rPr lang="en-US" sz="2800" b="1" dirty="0">
                <a:hlinkClick r:id="rId2"/>
              </a:rPr>
              <a:t>book</a:t>
            </a:r>
            <a:r>
              <a:rPr lang="en-US" sz="2800" b="1" dirty="0"/>
              <a:t>s and other </a:t>
            </a:r>
            <a:r>
              <a:rPr lang="en-US" sz="2800" b="1" dirty="0">
                <a:hlinkClick r:id="rId3"/>
              </a:rPr>
              <a:t>publication</a:t>
            </a:r>
            <a:r>
              <a:rPr lang="en-US" sz="2800" b="1" dirty="0"/>
              <a:t>s, with particular attention to such characteristics as </a:t>
            </a:r>
            <a:r>
              <a:rPr lang="en-US" sz="2800" b="1" dirty="0">
                <a:hlinkClick r:id="rId4"/>
              </a:rPr>
              <a:t>authorship</a:t>
            </a:r>
            <a:r>
              <a:rPr lang="en-US" sz="2800" b="1" dirty="0"/>
              <a:t>, </a:t>
            </a:r>
            <a:r>
              <a:rPr lang="en-US" sz="2800" b="1" dirty="0">
                <a:hlinkClick r:id="rId5"/>
              </a:rPr>
              <a:t>publication date</a:t>
            </a:r>
            <a:r>
              <a:rPr lang="en-US" sz="2800" b="1" dirty="0"/>
              <a:t>, </a:t>
            </a:r>
            <a:r>
              <a:rPr lang="en-US" sz="2800" b="1" dirty="0">
                <a:hlinkClick r:id="rId6"/>
              </a:rPr>
              <a:t>edition</a:t>
            </a:r>
            <a:r>
              <a:rPr lang="en-US" sz="2800" b="1" dirty="0"/>
              <a:t>, </a:t>
            </a:r>
            <a:r>
              <a:rPr lang="en-US" sz="2800" b="1" dirty="0">
                <a:hlinkClick r:id="rId7"/>
              </a:rPr>
              <a:t>typography</a:t>
            </a:r>
            <a:r>
              <a:rPr lang="en-US" sz="2800" b="1" dirty="0"/>
              <a:t>, etc. The result of this endeavor is </a:t>
            </a:r>
            <a:r>
              <a:rPr lang="en-US" sz="2800" b="1" dirty="0" err="1"/>
              <a:t>a</a:t>
            </a:r>
            <a:r>
              <a:rPr lang="en-US" sz="2800" b="1" dirty="0" err="1">
                <a:hlinkClick r:id="rId8"/>
              </a:rPr>
              <a:t>bibliography</a:t>
            </a:r>
            <a:r>
              <a:rPr lang="en-US" sz="2800" b="1" dirty="0"/>
              <a:t>. A person who limits such efforts to a specific </a:t>
            </a:r>
            <a:r>
              <a:rPr lang="en-US" sz="2800" b="1" dirty="0">
                <a:hlinkClick r:id="rId9"/>
              </a:rPr>
              <a:t>field</a:t>
            </a:r>
            <a:r>
              <a:rPr lang="en-US" sz="2800" b="1" dirty="0"/>
              <a:t> or </a:t>
            </a:r>
            <a:r>
              <a:rPr lang="en-US" sz="2800" b="1" dirty="0">
                <a:hlinkClick r:id="rId10"/>
              </a:rPr>
              <a:t>discipline</a:t>
            </a:r>
            <a:r>
              <a:rPr lang="en-US" sz="2800" b="1" dirty="0"/>
              <a:t> is a </a:t>
            </a:r>
            <a:r>
              <a:rPr lang="en-US" sz="2800" b="1" i="1" dirty="0"/>
              <a:t>subject bibliographer</a:t>
            </a:r>
            <a:r>
              <a:rPr lang="en-US" sz="2800" b="1" dirty="0"/>
              <a:t>. </a:t>
            </a:r>
            <a:r>
              <a:rPr lang="en-US" sz="2800" b="1" i="1" dirty="0"/>
              <a:t>See also</a:t>
            </a:r>
            <a:r>
              <a:rPr lang="en-US" sz="2800" b="1" dirty="0"/>
              <a:t>: </a:t>
            </a:r>
            <a:r>
              <a:rPr lang="en-US" sz="2800" b="1" dirty="0">
                <a:hlinkClick r:id="rId11"/>
              </a:rPr>
              <a:t>Bibliographical Society of America</a:t>
            </a:r>
            <a:r>
              <a:rPr lang="en-US" sz="2800" b="1" dirty="0"/>
              <a:t>.</a:t>
            </a:r>
            <a:endParaRPr lang="en-US" sz="2800" dirty="0"/>
          </a:p>
        </p:txBody>
      </p:sp>
    </p:spTree>
    <p:extLst>
      <p:ext uri="{BB962C8B-B14F-4D97-AF65-F5344CB8AC3E}">
        <p14:creationId xmlns:p14="http://schemas.microsoft.com/office/powerpoint/2010/main" val="2162320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33400"/>
            <a:ext cx="8610600" cy="4770537"/>
          </a:xfrm>
          <a:prstGeom prst="rect">
            <a:avLst/>
          </a:prstGeom>
        </p:spPr>
        <p:txBody>
          <a:bodyPr wrap="square">
            <a:spAutoFit/>
          </a:bodyPr>
          <a:lstStyle/>
          <a:p>
            <a:pPr fontAlgn="base"/>
            <a:r>
              <a:rPr lang="en-US" sz="2800" b="1" u="sng" dirty="0"/>
              <a:t>bibliographic </a:t>
            </a:r>
            <a:r>
              <a:rPr lang="en-US" sz="2800" b="1" u="sng" dirty="0" smtClean="0"/>
              <a:t>record</a:t>
            </a:r>
          </a:p>
          <a:p>
            <a:pPr fontAlgn="base"/>
            <a:endParaRPr lang="en-US" dirty="0" smtClean="0"/>
          </a:p>
          <a:p>
            <a:pPr fontAlgn="base"/>
            <a:endParaRPr lang="en-US" dirty="0"/>
          </a:p>
          <a:p>
            <a:r>
              <a:rPr lang="en-US" sz="2400" b="1" dirty="0"/>
              <a:t>An </a:t>
            </a:r>
            <a:r>
              <a:rPr lang="en-US" sz="2400" b="1" dirty="0">
                <a:hlinkClick r:id="rId2"/>
              </a:rPr>
              <a:t>entry</a:t>
            </a:r>
            <a:r>
              <a:rPr lang="en-US" sz="2400" b="1" dirty="0"/>
              <a:t> representing a specific </a:t>
            </a:r>
            <a:r>
              <a:rPr lang="en-US" sz="2400" b="1" dirty="0">
                <a:hlinkClick r:id="rId3"/>
              </a:rPr>
              <a:t>item</a:t>
            </a:r>
            <a:r>
              <a:rPr lang="en-US" sz="2400" b="1" dirty="0"/>
              <a:t> in a </a:t>
            </a:r>
            <a:r>
              <a:rPr lang="en-US" sz="2400" b="1" dirty="0">
                <a:hlinkClick r:id="rId4"/>
              </a:rPr>
              <a:t>library</a:t>
            </a:r>
            <a:r>
              <a:rPr lang="en-US" sz="2400" b="1" dirty="0"/>
              <a:t> </a:t>
            </a:r>
            <a:r>
              <a:rPr lang="en-US" sz="2400" b="1" dirty="0">
                <a:hlinkClick r:id="rId5"/>
              </a:rPr>
              <a:t>catalog</a:t>
            </a:r>
            <a:r>
              <a:rPr lang="en-US" sz="2400" b="1" dirty="0"/>
              <a:t> or </a:t>
            </a:r>
            <a:r>
              <a:rPr lang="en-US" sz="2400" b="1" dirty="0">
                <a:hlinkClick r:id="rId6"/>
              </a:rPr>
              <a:t>bibliographic database</a:t>
            </a:r>
            <a:r>
              <a:rPr lang="en-US" sz="2400" b="1" dirty="0"/>
              <a:t>, containing all the </a:t>
            </a:r>
            <a:r>
              <a:rPr lang="en-US" sz="2400" b="1" dirty="0">
                <a:hlinkClick r:id="rId7"/>
              </a:rPr>
              <a:t>data</a:t>
            </a:r>
            <a:r>
              <a:rPr lang="en-US" sz="2400" b="1" dirty="0"/>
              <a:t> </a:t>
            </a:r>
            <a:r>
              <a:rPr lang="en-US" sz="2400" b="1" dirty="0">
                <a:hlinkClick r:id="rId8"/>
              </a:rPr>
              <a:t>element</a:t>
            </a:r>
            <a:r>
              <a:rPr lang="en-US" sz="2400" b="1" dirty="0"/>
              <a:t>s necessary for a full </a:t>
            </a:r>
            <a:r>
              <a:rPr lang="en-US" sz="2400" b="1" dirty="0">
                <a:hlinkClick r:id="rId9"/>
              </a:rPr>
              <a:t>description</a:t>
            </a:r>
            <a:r>
              <a:rPr lang="en-US" sz="2400" b="1" dirty="0"/>
              <a:t>, presented in a specific </a:t>
            </a:r>
            <a:r>
              <a:rPr lang="en-US" sz="2400" b="1" dirty="0">
                <a:hlinkClick r:id="rId10"/>
              </a:rPr>
              <a:t>bibliographic format</a:t>
            </a:r>
            <a:r>
              <a:rPr lang="en-US" sz="2400" b="1" dirty="0"/>
              <a:t>. In modern </a:t>
            </a:r>
            <a:r>
              <a:rPr lang="en-US" sz="2400" b="1" dirty="0">
                <a:hlinkClick r:id="rId11"/>
              </a:rPr>
              <a:t>cataloging</a:t>
            </a:r>
            <a:r>
              <a:rPr lang="en-US" sz="2400" b="1" dirty="0"/>
              <a:t>, the standard format is </a:t>
            </a:r>
            <a:r>
              <a:rPr lang="en-US" sz="2400" b="1" dirty="0">
                <a:hlinkClick r:id="rId12"/>
              </a:rPr>
              <a:t>machine-readable</a:t>
            </a:r>
            <a:r>
              <a:rPr lang="en-US" sz="2400" b="1" dirty="0"/>
              <a:t> (</a:t>
            </a:r>
            <a:r>
              <a:rPr lang="en-US" sz="2400" b="1" i="1" dirty="0"/>
              <a:t>example</a:t>
            </a:r>
            <a:r>
              <a:rPr lang="en-US" sz="2400" b="1" dirty="0"/>
              <a:t>: the </a:t>
            </a:r>
            <a:r>
              <a:rPr lang="en-US" sz="2400" b="1" dirty="0">
                <a:hlinkClick r:id="rId13"/>
              </a:rPr>
              <a:t>MARC</a:t>
            </a:r>
            <a:r>
              <a:rPr lang="en-US" sz="2400" b="1" dirty="0"/>
              <a:t> record), but prior to the use of </a:t>
            </a:r>
            <a:r>
              <a:rPr lang="en-US" sz="2400" b="1" dirty="0" smtClean="0"/>
              <a:t>computers .the </a:t>
            </a:r>
            <a:r>
              <a:rPr lang="en-US" sz="2400" b="1" dirty="0"/>
              <a:t>traditional format was the </a:t>
            </a:r>
            <a:r>
              <a:rPr lang="en-US" sz="2400" b="1" dirty="0">
                <a:hlinkClick r:id="rId14"/>
              </a:rPr>
              <a:t>catalog card</a:t>
            </a:r>
            <a:r>
              <a:rPr lang="en-US" sz="2400" b="1" dirty="0"/>
              <a:t>. Compare with </a:t>
            </a:r>
            <a:r>
              <a:rPr lang="en-US" sz="2400" b="1" dirty="0">
                <a:hlinkClick r:id="rId15"/>
              </a:rPr>
              <a:t>catalog </a:t>
            </a:r>
            <a:r>
              <a:rPr lang="en-US" sz="2400" b="1" dirty="0" err="1">
                <a:hlinkClick r:id="rId15"/>
              </a:rPr>
              <a:t>record</a:t>
            </a:r>
            <a:r>
              <a:rPr lang="en-US" sz="2400" b="1" dirty="0" err="1"/>
              <a:t>,</a:t>
            </a:r>
            <a:r>
              <a:rPr lang="en-US" sz="2400" b="1" dirty="0" err="1">
                <a:hlinkClick r:id="rId16"/>
              </a:rPr>
              <a:t>check</a:t>
            </a:r>
            <a:r>
              <a:rPr lang="en-US" sz="2400" b="1" dirty="0">
                <a:hlinkClick r:id="rId16"/>
              </a:rPr>
              <a:t>-in record</a:t>
            </a:r>
            <a:r>
              <a:rPr lang="en-US" sz="2400" b="1" dirty="0"/>
              <a:t>, </a:t>
            </a:r>
            <a:r>
              <a:rPr lang="en-US" sz="2400" b="1" dirty="0">
                <a:hlinkClick r:id="rId17"/>
              </a:rPr>
              <a:t>item record</a:t>
            </a:r>
            <a:r>
              <a:rPr lang="en-US" sz="2400" b="1" dirty="0"/>
              <a:t>, and </a:t>
            </a:r>
            <a:r>
              <a:rPr lang="en-US" sz="2400" b="1" dirty="0">
                <a:hlinkClick r:id="rId18"/>
              </a:rPr>
              <a:t>order record</a:t>
            </a:r>
            <a:r>
              <a:rPr lang="en-US" sz="2400" b="1" dirty="0"/>
              <a:t>. </a:t>
            </a:r>
            <a:r>
              <a:rPr lang="en-US" sz="2400" b="1" i="1" dirty="0"/>
              <a:t>See also</a:t>
            </a:r>
            <a:r>
              <a:rPr lang="en-US" sz="2400" b="1" dirty="0"/>
              <a:t>: </a:t>
            </a:r>
            <a:r>
              <a:rPr lang="en-US" sz="2400" b="1" dirty="0">
                <a:hlinkClick r:id="rId19"/>
              </a:rPr>
              <a:t>brief record</a:t>
            </a:r>
            <a:r>
              <a:rPr lang="en-US" sz="2400" b="1" dirty="0"/>
              <a:t>, </a:t>
            </a:r>
            <a:r>
              <a:rPr lang="en-US" sz="2400" b="1" dirty="0">
                <a:hlinkClick r:id="rId20"/>
              </a:rPr>
              <a:t>encoding level</a:t>
            </a:r>
            <a:r>
              <a:rPr lang="en-US" sz="2400" b="1" dirty="0"/>
              <a:t>, </a:t>
            </a:r>
            <a:r>
              <a:rPr lang="en-US" sz="2400" b="1" dirty="0">
                <a:hlinkClick r:id="rId21"/>
              </a:rPr>
              <a:t>full record</a:t>
            </a:r>
            <a:r>
              <a:rPr lang="en-US" sz="2400" b="1" dirty="0"/>
              <a:t>, and </a:t>
            </a:r>
            <a:r>
              <a:rPr lang="en-US" sz="2400" b="1" dirty="0">
                <a:hlinkClick r:id="rId22"/>
              </a:rPr>
              <a:t>record structure</a:t>
            </a:r>
            <a:r>
              <a:rPr lang="en-US" sz="2400" b="1" dirty="0"/>
              <a:t>.</a:t>
            </a:r>
            <a:endParaRPr lang="ar-EG" sz="2400" dirty="0"/>
          </a:p>
        </p:txBody>
      </p:sp>
    </p:spTree>
    <p:extLst>
      <p:ext uri="{BB962C8B-B14F-4D97-AF65-F5344CB8AC3E}">
        <p14:creationId xmlns:p14="http://schemas.microsoft.com/office/powerpoint/2010/main" val="1137570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85800"/>
            <a:ext cx="8077200" cy="5324535"/>
          </a:xfrm>
          <a:prstGeom prst="rect">
            <a:avLst/>
          </a:prstGeom>
        </p:spPr>
        <p:txBody>
          <a:bodyPr wrap="square">
            <a:spAutoFit/>
          </a:bodyPr>
          <a:lstStyle/>
          <a:p>
            <a:r>
              <a:rPr lang="en-US" sz="3200" b="1" u="sng" dirty="0"/>
              <a:t>bibliography</a:t>
            </a:r>
            <a:r>
              <a:rPr lang="en-US" sz="2800" b="1" u="sng" dirty="0"/>
              <a:t/>
            </a:r>
            <a:br>
              <a:rPr lang="en-US" sz="2800" b="1" u="sng" dirty="0"/>
            </a:br>
            <a:r>
              <a:rPr lang="en-US" sz="2800" b="1" dirty="0"/>
              <a:t>Strictly speaking, a systematic list or </a:t>
            </a:r>
            <a:r>
              <a:rPr lang="en-US" sz="2800" b="1" dirty="0">
                <a:hlinkClick r:id="rId2"/>
              </a:rPr>
              <a:t>enumeration</a:t>
            </a:r>
            <a:r>
              <a:rPr lang="en-US" sz="2800" b="1" dirty="0"/>
              <a:t> of written </a:t>
            </a:r>
            <a:r>
              <a:rPr lang="en-US" sz="2800" b="1" dirty="0">
                <a:hlinkClick r:id="rId3"/>
              </a:rPr>
              <a:t>work</a:t>
            </a:r>
            <a:r>
              <a:rPr lang="en-US" sz="2800" b="1" dirty="0"/>
              <a:t>s by a specific </a:t>
            </a:r>
            <a:r>
              <a:rPr lang="en-US" sz="2800" b="1" dirty="0">
                <a:hlinkClick r:id="rId4"/>
              </a:rPr>
              <a:t>author</a:t>
            </a:r>
            <a:r>
              <a:rPr lang="en-US" sz="2800" b="1" dirty="0"/>
              <a:t> or on a given </a:t>
            </a:r>
            <a:r>
              <a:rPr lang="en-US" sz="2800" b="1" dirty="0">
                <a:hlinkClick r:id="rId5"/>
              </a:rPr>
              <a:t>subject</a:t>
            </a:r>
            <a:r>
              <a:rPr lang="en-US" sz="2800" b="1" dirty="0"/>
              <a:t>, or that share one or more common characteristics (</a:t>
            </a:r>
            <a:r>
              <a:rPr lang="en-US" sz="2800" b="1" dirty="0">
                <a:hlinkClick r:id="rId6"/>
              </a:rPr>
              <a:t>language</a:t>
            </a:r>
            <a:r>
              <a:rPr lang="en-US" sz="2800" b="1" dirty="0"/>
              <a:t>, form, period, </a:t>
            </a:r>
            <a:r>
              <a:rPr lang="en-US" sz="2800" b="1" dirty="0">
                <a:hlinkClick r:id="rId7"/>
              </a:rPr>
              <a:t>place of publication</a:t>
            </a:r>
            <a:r>
              <a:rPr lang="en-US" sz="2800" b="1" dirty="0"/>
              <a:t>, etc.). When a bibliography is about a person, the subject is the </a:t>
            </a:r>
            <a:r>
              <a:rPr lang="en-US" sz="2800" b="1" dirty="0" err="1">
                <a:hlinkClick r:id="rId8"/>
              </a:rPr>
              <a:t>bibliographee</a:t>
            </a:r>
            <a:r>
              <a:rPr lang="en-US" sz="2800" b="1" dirty="0"/>
              <a:t>. A bibliography may be </a:t>
            </a:r>
            <a:r>
              <a:rPr lang="en-US" sz="2800" b="1" dirty="0">
                <a:hlinkClick r:id="rId9"/>
              </a:rPr>
              <a:t>comprehensive</a:t>
            </a:r>
            <a:r>
              <a:rPr lang="en-US" sz="2800" b="1" dirty="0"/>
              <a:t> or </a:t>
            </a:r>
            <a:r>
              <a:rPr lang="en-US" sz="2800" b="1" dirty="0">
                <a:hlinkClick r:id="rId10"/>
              </a:rPr>
              <a:t>selective</a:t>
            </a:r>
            <a:r>
              <a:rPr lang="en-US" sz="2800" b="1" dirty="0"/>
              <a:t>. Long bibliographies may be </a:t>
            </a:r>
            <a:r>
              <a:rPr lang="en-US" sz="2800" b="1" dirty="0">
                <a:hlinkClick r:id="rId11"/>
              </a:rPr>
              <a:t>published</a:t>
            </a:r>
            <a:r>
              <a:rPr lang="en-US" sz="2800" b="1" dirty="0"/>
              <a:t> </a:t>
            </a:r>
            <a:r>
              <a:rPr lang="en-US" sz="2800" b="1" dirty="0">
                <a:hlinkClick r:id="rId12"/>
              </a:rPr>
              <a:t>serial</a:t>
            </a:r>
            <a:r>
              <a:rPr lang="en-US" sz="2800" b="1" dirty="0"/>
              <a:t>ly or in </a:t>
            </a:r>
            <a:r>
              <a:rPr lang="en-US" sz="2800" b="1" dirty="0" err="1" smtClean="0">
                <a:hlinkClick r:id="rId13"/>
              </a:rPr>
              <a:t>book</a:t>
            </a:r>
            <a:r>
              <a:rPr lang="en-US" sz="2800" b="1" dirty="0" err="1" smtClean="0"/>
              <a:t>form</a:t>
            </a:r>
            <a:r>
              <a:rPr lang="en-US" sz="2800" b="1" dirty="0"/>
              <a:t>.</a:t>
            </a:r>
            <a:endParaRPr lang="ar-EG" sz="2800" dirty="0"/>
          </a:p>
        </p:txBody>
      </p:sp>
    </p:spTree>
    <p:extLst>
      <p:ext uri="{BB962C8B-B14F-4D97-AF65-F5344CB8AC3E}">
        <p14:creationId xmlns:p14="http://schemas.microsoft.com/office/powerpoint/2010/main" val="637306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763000" cy="5386090"/>
          </a:xfrm>
          <a:prstGeom prst="rect">
            <a:avLst/>
          </a:prstGeom>
        </p:spPr>
        <p:txBody>
          <a:bodyPr wrap="square">
            <a:spAutoFit/>
          </a:bodyPr>
          <a:lstStyle/>
          <a:p>
            <a:pPr algn="ctr" fontAlgn="base"/>
            <a:r>
              <a:rPr lang="ar-EG" sz="2800" b="1" u="sng" dirty="0" smtClean="0"/>
              <a:t>المحاضرة السادسة </a:t>
            </a:r>
            <a:endParaRPr lang="en-US" sz="2800" b="1" u="sng" dirty="0" smtClean="0"/>
          </a:p>
          <a:p>
            <a:pPr fontAlgn="base"/>
            <a:r>
              <a:rPr lang="en-US" sz="2800" b="1" u="sng" dirty="0" smtClean="0"/>
              <a:t>book </a:t>
            </a:r>
            <a:r>
              <a:rPr lang="en-US" sz="2800" b="1" u="sng" dirty="0"/>
              <a:t>number</a:t>
            </a:r>
            <a:endParaRPr lang="en-US" sz="2800" dirty="0"/>
          </a:p>
          <a:p>
            <a:pPr fontAlgn="base"/>
            <a:endParaRPr lang="en-US" sz="2400" b="1" dirty="0" smtClean="0"/>
          </a:p>
          <a:p>
            <a:pPr fontAlgn="base"/>
            <a:r>
              <a:rPr lang="en-US" sz="2400" b="1" dirty="0" smtClean="0"/>
              <a:t>The </a:t>
            </a:r>
            <a:r>
              <a:rPr lang="en-US" sz="2400" b="1" dirty="0"/>
              <a:t>portion of the </a:t>
            </a:r>
            <a:r>
              <a:rPr lang="en-US" sz="2400" b="1" dirty="0">
                <a:hlinkClick r:id="rId2"/>
              </a:rPr>
              <a:t>call number</a:t>
            </a:r>
            <a:r>
              <a:rPr lang="en-US" sz="2400" b="1" dirty="0"/>
              <a:t> following the </a:t>
            </a:r>
            <a:r>
              <a:rPr lang="en-US" sz="2400" b="1" dirty="0">
                <a:hlinkClick r:id="rId3"/>
              </a:rPr>
              <a:t>class</a:t>
            </a:r>
            <a:r>
              <a:rPr lang="en-US" sz="2400" b="1" dirty="0"/>
              <a:t> </a:t>
            </a:r>
            <a:r>
              <a:rPr lang="en-US" sz="2400" b="1" dirty="0">
                <a:hlinkClick r:id="rId4"/>
              </a:rPr>
              <a:t>notation</a:t>
            </a:r>
            <a:r>
              <a:rPr lang="en-US" sz="2400" b="1" dirty="0"/>
              <a:t>, added to distinguish a specific </a:t>
            </a:r>
            <a:r>
              <a:rPr lang="en-US" sz="2400" b="1" dirty="0">
                <a:hlinkClick r:id="rId5"/>
              </a:rPr>
              <a:t>item</a:t>
            </a:r>
            <a:r>
              <a:rPr lang="en-US" sz="2400" b="1" dirty="0"/>
              <a:t> within its class. A book number is composed of an </a:t>
            </a:r>
            <a:r>
              <a:rPr lang="en-US" sz="2400" b="1" dirty="0">
                <a:hlinkClick r:id="rId6"/>
              </a:rPr>
              <a:t>author mark</a:t>
            </a:r>
            <a:r>
              <a:rPr lang="en-US" sz="2400" b="1" dirty="0"/>
              <a:t> appended by the </a:t>
            </a:r>
            <a:r>
              <a:rPr lang="en-US" sz="2400" b="1" dirty="0">
                <a:hlinkClick r:id="rId7"/>
              </a:rPr>
              <a:t>cataloger</a:t>
            </a:r>
            <a:r>
              <a:rPr lang="en-US" sz="2400" b="1" dirty="0"/>
              <a:t> to </a:t>
            </a:r>
            <a:r>
              <a:rPr lang="en-US" sz="2400" b="1" dirty="0" err="1"/>
              <a:t>subarrange</a:t>
            </a:r>
            <a:r>
              <a:rPr lang="en-US" sz="2400" b="1" dirty="0"/>
              <a:t> </a:t>
            </a:r>
            <a:r>
              <a:rPr lang="en-US" sz="2400" b="1" dirty="0">
                <a:hlinkClick r:id="rId8"/>
              </a:rPr>
              <a:t>work</a:t>
            </a:r>
            <a:r>
              <a:rPr lang="en-US" sz="2400" b="1" dirty="0"/>
              <a:t>s of the same class by name of </a:t>
            </a:r>
            <a:r>
              <a:rPr lang="en-US" sz="2400" b="1" dirty="0">
                <a:hlinkClick r:id="rId9"/>
              </a:rPr>
              <a:t>author</a:t>
            </a:r>
            <a:r>
              <a:rPr lang="en-US" sz="2400" b="1" dirty="0"/>
              <a:t>, followed by a </a:t>
            </a:r>
            <a:r>
              <a:rPr lang="en-US" sz="2400" b="1" dirty="0">
                <a:hlinkClick r:id="rId10"/>
              </a:rPr>
              <a:t>work mark</a:t>
            </a:r>
            <a:r>
              <a:rPr lang="en-US" sz="2400" b="1" dirty="0"/>
              <a:t> added to </a:t>
            </a:r>
            <a:r>
              <a:rPr lang="en-US" sz="2400" b="1" dirty="0" err="1"/>
              <a:t>subarrange</a:t>
            </a:r>
            <a:r>
              <a:rPr lang="en-US" sz="2400" b="1" dirty="0"/>
              <a:t> works of the same author by </a:t>
            </a:r>
            <a:r>
              <a:rPr lang="en-US" sz="2400" b="1" dirty="0">
                <a:hlinkClick r:id="rId11"/>
              </a:rPr>
              <a:t>title</a:t>
            </a:r>
            <a:r>
              <a:rPr lang="en-US" sz="2400" b="1" dirty="0"/>
              <a:t> or </a:t>
            </a:r>
            <a:r>
              <a:rPr lang="en-US" sz="2400" b="1" dirty="0">
                <a:hlinkClick r:id="rId12"/>
              </a:rPr>
              <a:t>edition</a:t>
            </a:r>
            <a:r>
              <a:rPr lang="en-US" sz="2400" b="1" dirty="0"/>
              <a:t> (</a:t>
            </a:r>
            <a:r>
              <a:rPr lang="en-US" sz="2400" b="1" i="1" dirty="0"/>
              <a:t>example</a:t>
            </a:r>
            <a:r>
              <a:rPr lang="en-US" sz="2400" b="1" dirty="0"/>
              <a:t>: H5371m in the </a:t>
            </a:r>
            <a:r>
              <a:rPr lang="en-US" sz="2400" b="1" dirty="0">
                <a:hlinkClick r:id="rId13"/>
              </a:rPr>
              <a:t>Dewey Decimal</a:t>
            </a:r>
            <a:r>
              <a:rPr lang="en-US" sz="2400" b="1" dirty="0"/>
              <a:t> </a:t>
            </a:r>
            <a:r>
              <a:rPr lang="en-US" sz="2400" b="1" dirty="0">
                <a:hlinkClick r:id="rId2"/>
              </a:rPr>
              <a:t>call number</a:t>
            </a:r>
            <a:r>
              <a:rPr lang="en-US" sz="2400" b="1" dirty="0"/>
              <a:t>993.101 H5371m assigned to the </a:t>
            </a:r>
            <a:r>
              <a:rPr lang="en-US" sz="2400" b="1" dirty="0">
                <a:hlinkClick r:id="rId14"/>
              </a:rPr>
              <a:t>book</a:t>
            </a:r>
            <a:r>
              <a:rPr lang="en-US" sz="2400" b="1" dirty="0"/>
              <a:t> titled </a:t>
            </a:r>
            <a:r>
              <a:rPr lang="en-US" sz="2400" b="1" i="1" dirty="0"/>
              <a:t>The Maoris</a:t>
            </a:r>
            <a:r>
              <a:rPr lang="en-US" sz="2400" b="1" dirty="0"/>
              <a:t> by Charles </a:t>
            </a:r>
            <a:r>
              <a:rPr lang="en-US" sz="2400" b="1" dirty="0" err="1"/>
              <a:t>Higham</a:t>
            </a:r>
            <a:r>
              <a:rPr lang="en-US" sz="2400" b="1" dirty="0"/>
              <a:t>). Synonymous with </a:t>
            </a:r>
            <a:r>
              <a:rPr lang="en-US" sz="2400" b="1" i="1" dirty="0"/>
              <a:t>book mark</a:t>
            </a:r>
            <a:r>
              <a:rPr lang="en-US" sz="2400" b="1" dirty="0"/>
              <a:t>.</a:t>
            </a:r>
            <a:endParaRPr lang="en-US" sz="2400" dirty="0"/>
          </a:p>
        </p:txBody>
      </p:sp>
    </p:spTree>
    <p:extLst>
      <p:ext uri="{BB962C8B-B14F-4D97-AF65-F5344CB8AC3E}">
        <p14:creationId xmlns:p14="http://schemas.microsoft.com/office/powerpoint/2010/main" val="188710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04801"/>
            <a:ext cx="8305800" cy="5816977"/>
          </a:xfrm>
          <a:prstGeom prst="rect">
            <a:avLst/>
          </a:prstGeom>
        </p:spPr>
        <p:txBody>
          <a:bodyPr wrap="square">
            <a:spAutoFit/>
          </a:bodyPr>
          <a:lstStyle/>
          <a:p>
            <a:r>
              <a:rPr lang="en-US" sz="3600" b="1" u="sng" dirty="0"/>
              <a:t>call </a:t>
            </a:r>
            <a:r>
              <a:rPr lang="en-US" sz="3600" b="1" u="sng" dirty="0" smtClean="0"/>
              <a:t>number</a:t>
            </a:r>
          </a:p>
          <a:p>
            <a:r>
              <a:rPr lang="en-US" sz="2800" b="1" u="sng" dirty="0"/>
              <a:t/>
            </a:r>
            <a:br>
              <a:rPr lang="en-US" sz="2800" b="1" u="sng" dirty="0"/>
            </a:br>
            <a:r>
              <a:rPr lang="en-US" sz="2800" b="1" dirty="0"/>
              <a:t>A unique code </a:t>
            </a:r>
            <a:r>
              <a:rPr lang="en-US" sz="2800" b="1" dirty="0">
                <a:hlinkClick r:id="rId2"/>
              </a:rPr>
              <a:t>printed</a:t>
            </a:r>
            <a:r>
              <a:rPr lang="en-US" sz="2800" b="1" dirty="0"/>
              <a:t> on a </a:t>
            </a:r>
            <a:r>
              <a:rPr lang="en-US" sz="2800" b="1" dirty="0">
                <a:hlinkClick r:id="rId3"/>
              </a:rPr>
              <a:t>label</a:t>
            </a:r>
            <a:r>
              <a:rPr lang="en-US" sz="2800" b="1" dirty="0"/>
              <a:t> affixed to the outside of an </a:t>
            </a:r>
            <a:r>
              <a:rPr lang="en-US" sz="2800" b="1" dirty="0">
                <a:hlinkClick r:id="rId4"/>
              </a:rPr>
              <a:t>item</a:t>
            </a:r>
            <a:r>
              <a:rPr lang="en-US" sz="2800" b="1" dirty="0"/>
              <a:t> in a </a:t>
            </a:r>
            <a:r>
              <a:rPr lang="en-US" sz="2800" b="1" dirty="0">
                <a:hlinkClick r:id="rId5"/>
              </a:rPr>
              <a:t>library collection</a:t>
            </a:r>
            <a:r>
              <a:rPr lang="en-US" sz="2800" b="1" dirty="0"/>
              <a:t>, usually to the lower </a:t>
            </a:r>
            <a:r>
              <a:rPr lang="en-US" sz="2800" b="1" dirty="0">
                <a:hlinkClick r:id="rId6"/>
              </a:rPr>
              <a:t>spine</a:t>
            </a:r>
            <a:r>
              <a:rPr lang="en-US" sz="2800" b="1" dirty="0"/>
              <a:t> of a </a:t>
            </a:r>
            <a:r>
              <a:rPr lang="en-US" sz="2800" b="1" dirty="0">
                <a:hlinkClick r:id="rId7"/>
              </a:rPr>
              <a:t>book</a:t>
            </a:r>
            <a:r>
              <a:rPr lang="en-US" sz="2800" b="1" dirty="0"/>
              <a:t> or </a:t>
            </a:r>
            <a:r>
              <a:rPr lang="en-US" sz="2800" b="1" dirty="0">
                <a:hlinkClick r:id="rId8"/>
              </a:rPr>
              <a:t>videocassette</a:t>
            </a:r>
            <a:r>
              <a:rPr lang="en-US" sz="2800" b="1" dirty="0"/>
              <a:t> (see </a:t>
            </a:r>
            <a:r>
              <a:rPr lang="en-US" sz="2800" b="1" dirty="0">
                <a:hlinkClick r:id="rId9"/>
              </a:rPr>
              <a:t>these examples</a:t>
            </a:r>
            <a:r>
              <a:rPr lang="en-US" sz="2800" b="1" dirty="0"/>
              <a:t>), also printed or handwritten on a label inside the item. Assigned by the </a:t>
            </a:r>
            <a:r>
              <a:rPr lang="en-US" sz="2800" b="1" dirty="0">
                <a:hlinkClick r:id="rId10"/>
              </a:rPr>
              <a:t>cataloger</a:t>
            </a:r>
            <a:r>
              <a:rPr lang="en-US" sz="2800" b="1" dirty="0"/>
              <a:t>, the call number is also displayed in the </a:t>
            </a:r>
            <a:r>
              <a:rPr lang="en-US" sz="2800" b="1" dirty="0">
                <a:hlinkClick r:id="rId11"/>
              </a:rPr>
              <a:t>bibliographic record</a:t>
            </a:r>
            <a:r>
              <a:rPr lang="en-US" sz="2800" b="1" dirty="0"/>
              <a:t> that represents the item in the </a:t>
            </a:r>
            <a:r>
              <a:rPr lang="en-US" sz="2800" b="1" dirty="0">
                <a:hlinkClick r:id="rId12"/>
              </a:rPr>
              <a:t>library</a:t>
            </a:r>
            <a:r>
              <a:rPr lang="en-US" sz="2800" b="1" dirty="0"/>
              <a:t> </a:t>
            </a:r>
            <a:r>
              <a:rPr lang="en-US" sz="2800" b="1" dirty="0">
                <a:hlinkClick r:id="rId13"/>
              </a:rPr>
              <a:t>catalog</a:t>
            </a:r>
            <a:r>
              <a:rPr lang="en-US" sz="2800" b="1" dirty="0"/>
              <a:t>, to identify the specific </a:t>
            </a:r>
            <a:r>
              <a:rPr lang="en-US" sz="2800" b="1" dirty="0">
                <a:hlinkClick r:id="rId14"/>
              </a:rPr>
              <a:t>copy</a:t>
            </a:r>
            <a:r>
              <a:rPr lang="en-US" sz="2800" b="1" dirty="0"/>
              <a:t> of the </a:t>
            </a:r>
            <a:r>
              <a:rPr lang="en-US" sz="2800" b="1" dirty="0">
                <a:hlinkClick r:id="rId15"/>
              </a:rPr>
              <a:t>work</a:t>
            </a:r>
            <a:r>
              <a:rPr lang="en-US" sz="2800" b="1" dirty="0"/>
              <a:t> and give its relative </a:t>
            </a:r>
            <a:r>
              <a:rPr lang="en-US" sz="2800" b="1" dirty="0">
                <a:hlinkClick r:id="rId16"/>
              </a:rPr>
              <a:t>location</a:t>
            </a:r>
            <a:r>
              <a:rPr lang="en-US" sz="2800" b="1" dirty="0"/>
              <a:t> on the shelf.</a:t>
            </a:r>
          </a:p>
        </p:txBody>
      </p:sp>
    </p:spTree>
    <p:extLst>
      <p:ext uri="{BB962C8B-B14F-4D97-AF65-F5344CB8AC3E}">
        <p14:creationId xmlns:p14="http://schemas.microsoft.com/office/powerpoint/2010/main" val="4723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Autofit/>
          </a:bodyPr>
          <a:lstStyle/>
          <a:p>
            <a:r>
              <a:rPr lang="ar-EG" sz="2800" dirty="0" smtClean="0"/>
              <a:t/>
            </a:r>
            <a:br>
              <a:rPr lang="ar-EG" sz="2800" dirty="0" smtClean="0"/>
            </a:br>
            <a:r>
              <a:rPr lang="en-US" sz="2800" b="1" u="sng" dirty="0" smtClean="0"/>
              <a:t>Abstract</a:t>
            </a:r>
            <a:br>
              <a:rPr lang="en-US" sz="2800" b="1" u="sng" dirty="0" smtClean="0"/>
            </a:br>
            <a:r>
              <a:rPr lang="en-US" sz="2800" b="1" u="sng" dirty="0"/>
              <a:t/>
            </a:r>
            <a:br>
              <a:rPr lang="en-US" sz="2800" b="1" u="sng" dirty="0"/>
            </a:br>
            <a:r>
              <a:rPr lang="en-US" sz="2800" b="1" dirty="0"/>
              <a:t>A brief, objective representation of the essential </a:t>
            </a:r>
            <a:r>
              <a:rPr lang="en-US" sz="2800" b="1" dirty="0">
                <a:hlinkClick r:id="rId2"/>
              </a:rPr>
              <a:t>content</a:t>
            </a:r>
            <a:r>
              <a:rPr lang="en-US" sz="2800" b="1" dirty="0"/>
              <a:t> of a </a:t>
            </a:r>
            <a:r>
              <a:rPr lang="en-US" sz="2800" b="1" dirty="0">
                <a:hlinkClick r:id="rId3"/>
              </a:rPr>
              <a:t>book</a:t>
            </a:r>
            <a:r>
              <a:rPr lang="en-US" sz="2800" b="1" dirty="0"/>
              <a:t>, </a:t>
            </a:r>
            <a:r>
              <a:rPr lang="en-US" sz="2800" b="1" dirty="0">
                <a:hlinkClick r:id="rId4"/>
              </a:rPr>
              <a:t>article</a:t>
            </a:r>
            <a:r>
              <a:rPr lang="en-US" sz="2800" b="1" dirty="0"/>
              <a:t>, </a:t>
            </a:r>
            <a:r>
              <a:rPr lang="en-US" sz="2800" b="1" dirty="0">
                <a:hlinkClick r:id="rId5"/>
              </a:rPr>
              <a:t>speech</a:t>
            </a:r>
            <a:r>
              <a:rPr lang="en-US" sz="2800" b="1" dirty="0"/>
              <a:t>, </a:t>
            </a:r>
            <a:r>
              <a:rPr lang="en-US" sz="2800" b="1" dirty="0">
                <a:hlinkClick r:id="rId6"/>
              </a:rPr>
              <a:t>report</a:t>
            </a:r>
            <a:r>
              <a:rPr lang="en-US" sz="2800" b="1" dirty="0"/>
              <a:t>, </a:t>
            </a:r>
            <a:r>
              <a:rPr lang="en-US" sz="2800" b="1" dirty="0">
                <a:hlinkClick r:id="rId7"/>
              </a:rPr>
              <a:t>dissertation</a:t>
            </a:r>
            <a:r>
              <a:rPr lang="en-US" sz="2800" b="1" dirty="0"/>
              <a:t>, </a:t>
            </a:r>
            <a:r>
              <a:rPr lang="en-US" sz="2800" b="1" dirty="0">
                <a:hlinkClick r:id="rId8"/>
              </a:rPr>
              <a:t>patent</a:t>
            </a:r>
            <a:r>
              <a:rPr lang="en-US" sz="2800" b="1" dirty="0"/>
              <a:t>, </a:t>
            </a:r>
            <a:r>
              <a:rPr lang="en-US" sz="2800" b="1" dirty="0">
                <a:hlinkClick r:id="rId9"/>
              </a:rPr>
              <a:t>standard</a:t>
            </a:r>
            <a:r>
              <a:rPr lang="en-US" sz="2800" b="1" dirty="0"/>
              <a:t>, or other </a:t>
            </a:r>
            <a:r>
              <a:rPr lang="en-US" sz="2800" b="1" dirty="0">
                <a:hlinkClick r:id="rId10"/>
              </a:rPr>
              <a:t>work</a:t>
            </a:r>
            <a:r>
              <a:rPr lang="en-US" sz="2800" b="1" dirty="0"/>
              <a:t>, presenting the main points in the same order as the </a:t>
            </a:r>
            <a:r>
              <a:rPr lang="en-US" sz="2800" b="1" dirty="0">
                <a:hlinkClick r:id="rId11"/>
              </a:rPr>
              <a:t>original</a:t>
            </a:r>
            <a:r>
              <a:rPr lang="en-US" sz="2800" b="1" dirty="0"/>
              <a:t> but having no independent literary value. A well-prepared abstract enables the </a:t>
            </a:r>
            <a:r>
              <a:rPr lang="en-US" sz="2800" b="1" dirty="0">
                <a:hlinkClick r:id="rId12"/>
              </a:rPr>
              <a:t>reader</a:t>
            </a:r>
            <a:r>
              <a:rPr lang="en-US" sz="2800" b="1" dirty="0"/>
              <a:t> to 1) quickly identify the basic content of the </a:t>
            </a:r>
            <a:r>
              <a:rPr lang="en-US" sz="2800" b="1" dirty="0">
                <a:hlinkClick r:id="rId13"/>
              </a:rPr>
              <a:t>document</a:t>
            </a:r>
            <a:r>
              <a:rPr lang="en-US" sz="2800" b="1" dirty="0"/>
              <a:t>, 2) determine its </a:t>
            </a:r>
            <a:r>
              <a:rPr lang="en-US" sz="2800" b="1" dirty="0">
                <a:hlinkClick r:id="rId14"/>
              </a:rPr>
              <a:t>relevance</a:t>
            </a:r>
            <a:r>
              <a:rPr lang="en-US" sz="2800" b="1" dirty="0"/>
              <a:t> to their interests, and 3) decide whether it is worth their time to read the entire document. </a:t>
            </a:r>
            <a:endParaRPr lang="ar-EG" sz="2800" dirty="0"/>
          </a:p>
        </p:txBody>
      </p:sp>
    </p:spTree>
    <p:extLst>
      <p:ext uri="{BB962C8B-B14F-4D97-AF65-F5344CB8AC3E}">
        <p14:creationId xmlns:p14="http://schemas.microsoft.com/office/powerpoint/2010/main" val="10579443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229600" cy="6463308"/>
          </a:xfrm>
          <a:prstGeom prst="rect">
            <a:avLst/>
          </a:prstGeom>
        </p:spPr>
        <p:txBody>
          <a:bodyPr wrap="square">
            <a:spAutoFit/>
          </a:bodyPr>
          <a:lstStyle/>
          <a:p>
            <a:endParaRPr lang="en-US" b="1" u="sng" dirty="0" smtClean="0"/>
          </a:p>
          <a:p>
            <a:pPr algn="ctr"/>
            <a:r>
              <a:rPr lang="ar-EG" sz="3200" b="1" dirty="0" smtClean="0"/>
              <a:t>المحاضرة السابعة </a:t>
            </a:r>
            <a:endParaRPr lang="en-US" sz="3200" b="1" dirty="0"/>
          </a:p>
          <a:p>
            <a:r>
              <a:rPr lang="en-US" sz="3200" b="1" u="sng" dirty="0" smtClean="0"/>
              <a:t>Cataloging</a:t>
            </a:r>
            <a:endParaRPr lang="en-US" sz="3200" dirty="0"/>
          </a:p>
          <a:p>
            <a:endParaRPr lang="en-US" sz="2000" b="1" dirty="0" smtClean="0"/>
          </a:p>
          <a:p>
            <a:r>
              <a:rPr lang="en-US" sz="2400" b="1" dirty="0" smtClean="0"/>
              <a:t>The </a:t>
            </a:r>
            <a:r>
              <a:rPr lang="en-US" sz="2400" b="1" dirty="0"/>
              <a:t>process of creating </a:t>
            </a:r>
            <a:r>
              <a:rPr lang="en-US" sz="2400" b="1" dirty="0">
                <a:hlinkClick r:id="rId2"/>
              </a:rPr>
              <a:t>entries</a:t>
            </a:r>
            <a:r>
              <a:rPr lang="en-US" sz="2400" b="1" dirty="0"/>
              <a:t> for a </a:t>
            </a:r>
            <a:r>
              <a:rPr lang="en-US" sz="2400" b="1" dirty="0">
                <a:hlinkClick r:id="rId3"/>
              </a:rPr>
              <a:t>catalog</a:t>
            </a:r>
            <a:r>
              <a:rPr lang="en-US" sz="2400" b="1" dirty="0"/>
              <a:t>. In </a:t>
            </a:r>
            <a:r>
              <a:rPr lang="en-US" sz="2400" b="1" dirty="0">
                <a:hlinkClick r:id="rId4"/>
              </a:rPr>
              <a:t>libraries</a:t>
            </a:r>
            <a:r>
              <a:rPr lang="en-US" sz="2400" b="1" dirty="0"/>
              <a:t>, this usually includes </a:t>
            </a:r>
            <a:r>
              <a:rPr lang="en-US" sz="2400" b="1" dirty="0">
                <a:hlinkClick r:id="rId5"/>
              </a:rPr>
              <a:t>bibliographic description</a:t>
            </a:r>
            <a:r>
              <a:rPr lang="en-US" sz="2400" b="1" dirty="0"/>
              <a:t>, </a:t>
            </a:r>
            <a:r>
              <a:rPr lang="en-US" sz="2400" b="1" dirty="0">
                <a:hlinkClick r:id="rId6"/>
              </a:rPr>
              <a:t>subject analysis</a:t>
            </a:r>
            <a:r>
              <a:rPr lang="en-US" sz="2400" b="1" dirty="0"/>
              <a:t>, assignment of </a:t>
            </a:r>
            <a:r>
              <a:rPr lang="en-US" sz="2400" b="1" dirty="0">
                <a:hlinkClick r:id="rId7"/>
              </a:rPr>
              <a:t>classification</a:t>
            </a:r>
            <a:r>
              <a:rPr lang="en-US" sz="2400" b="1" dirty="0"/>
              <a:t> </a:t>
            </a:r>
            <a:r>
              <a:rPr lang="en-US" sz="2400" b="1" dirty="0">
                <a:hlinkClick r:id="rId8"/>
              </a:rPr>
              <a:t>notation</a:t>
            </a:r>
            <a:r>
              <a:rPr lang="en-US" sz="2400" b="1" dirty="0"/>
              <a:t>, and activities involved in physically preparing the </a:t>
            </a:r>
            <a:r>
              <a:rPr lang="en-US" sz="2400" b="1" dirty="0">
                <a:hlinkClick r:id="rId9"/>
              </a:rPr>
              <a:t>item</a:t>
            </a:r>
            <a:r>
              <a:rPr lang="en-US" sz="2400" b="1" dirty="0"/>
              <a:t> for the </a:t>
            </a:r>
            <a:r>
              <a:rPr lang="en-US" sz="2400" b="1" dirty="0">
                <a:hlinkClick r:id="rId10"/>
              </a:rPr>
              <a:t>shelf</a:t>
            </a:r>
            <a:r>
              <a:rPr lang="en-US" sz="2400" b="1" dirty="0"/>
              <a:t>, tasks usually performed under the supervision of a </a:t>
            </a:r>
            <a:r>
              <a:rPr lang="en-US" sz="2400" b="1" dirty="0">
                <a:hlinkClick r:id="rId11"/>
              </a:rPr>
              <a:t>librarian</a:t>
            </a:r>
            <a:r>
              <a:rPr lang="en-US" sz="2400" b="1" dirty="0"/>
              <a:t> trained as a </a:t>
            </a:r>
            <a:r>
              <a:rPr lang="en-US" sz="2400" b="1" dirty="0">
                <a:hlinkClick r:id="rId12"/>
              </a:rPr>
              <a:t>cataloger</a:t>
            </a:r>
            <a:r>
              <a:rPr lang="en-US" sz="2400" b="1" dirty="0"/>
              <a:t>. British spelling is </a:t>
            </a:r>
            <a:r>
              <a:rPr lang="en-US" sz="2400" b="1" i="1" dirty="0"/>
              <a:t>cataloguing</a:t>
            </a:r>
            <a:r>
              <a:rPr lang="en-US" sz="2400" b="1" dirty="0"/>
              <a:t>. </a:t>
            </a:r>
            <a:r>
              <a:rPr lang="en-US" sz="2400" b="1" i="1" dirty="0"/>
              <a:t>See also</a:t>
            </a:r>
            <a:r>
              <a:rPr lang="en-US" sz="2400" b="1" dirty="0"/>
              <a:t>: </a:t>
            </a:r>
            <a:r>
              <a:rPr lang="en-US" sz="2400" b="1" dirty="0">
                <a:hlinkClick r:id="rId13"/>
              </a:rPr>
              <a:t>cataloging agency</a:t>
            </a:r>
            <a:r>
              <a:rPr lang="en-US" sz="2400" b="1" dirty="0"/>
              <a:t>, </a:t>
            </a:r>
            <a:r>
              <a:rPr lang="en-US" sz="2400" b="1" dirty="0">
                <a:hlinkClick r:id="rId14"/>
              </a:rPr>
              <a:t>Cataloging and Classification Section</a:t>
            </a:r>
            <a:r>
              <a:rPr lang="en-US" sz="2400" b="1" dirty="0"/>
              <a:t>, </a:t>
            </a:r>
            <a:r>
              <a:rPr lang="en-US" sz="2400" b="1" dirty="0">
                <a:hlinkClick r:id="rId15"/>
              </a:rPr>
              <a:t>cataloging-in-publication</a:t>
            </a:r>
            <a:r>
              <a:rPr lang="en-US" sz="2400" b="1" dirty="0"/>
              <a:t>, </a:t>
            </a:r>
            <a:r>
              <a:rPr lang="en-US" sz="2400" b="1" dirty="0">
                <a:hlinkClick r:id="rId16"/>
              </a:rPr>
              <a:t>centralized cataloging</a:t>
            </a:r>
            <a:r>
              <a:rPr lang="en-US" sz="2400" b="1" dirty="0"/>
              <a:t>, </a:t>
            </a:r>
            <a:r>
              <a:rPr lang="en-US" sz="2400" b="1" dirty="0">
                <a:hlinkClick r:id="rId17"/>
              </a:rPr>
              <a:t>cooperative cataloging</a:t>
            </a:r>
            <a:r>
              <a:rPr lang="en-US" sz="2400" b="1" dirty="0"/>
              <a:t>, </a:t>
            </a:r>
            <a:r>
              <a:rPr lang="en-US" sz="2400" b="1" dirty="0">
                <a:hlinkClick r:id="rId18"/>
              </a:rPr>
              <a:t>copy cataloging</a:t>
            </a:r>
            <a:r>
              <a:rPr lang="en-US" sz="2400" b="1" dirty="0"/>
              <a:t>, </a:t>
            </a:r>
            <a:r>
              <a:rPr lang="en-US" sz="2400" b="1" dirty="0">
                <a:hlinkClick r:id="rId19"/>
              </a:rPr>
              <a:t>descriptive cataloging</a:t>
            </a:r>
            <a:r>
              <a:rPr lang="en-US" sz="2400" b="1" dirty="0"/>
              <a:t>, </a:t>
            </a:r>
            <a:r>
              <a:rPr lang="en-US" sz="2400" b="1" dirty="0">
                <a:hlinkClick r:id="rId20"/>
              </a:rPr>
              <a:t>encoding level</a:t>
            </a:r>
            <a:r>
              <a:rPr lang="en-US" sz="2400" b="1" dirty="0"/>
              <a:t>, and </a:t>
            </a:r>
            <a:r>
              <a:rPr lang="en-US" sz="2400" b="1" dirty="0" err="1">
                <a:hlinkClick r:id="rId21"/>
              </a:rPr>
              <a:t>recataloging</a:t>
            </a:r>
            <a:r>
              <a:rPr lang="en-US" sz="2400" b="1" dirty="0"/>
              <a:t>.</a:t>
            </a:r>
            <a:endParaRPr lang="en-US" sz="2400" dirty="0"/>
          </a:p>
        </p:txBody>
      </p:sp>
    </p:spTree>
    <p:extLst>
      <p:ext uri="{BB962C8B-B14F-4D97-AF65-F5344CB8AC3E}">
        <p14:creationId xmlns:p14="http://schemas.microsoft.com/office/powerpoint/2010/main" val="477324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028343"/>
            <a:ext cx="7924800" cy="3570208"/>
          </a:xfrm>
          <a:prstGeom prst="rect">
            <a:avLst/>
          </a:prstGeom>
        </p:spPr>
        <p:txBody>
          <a:bodyPr wrap="square">
            <a:spAutoFit/>
          </a:bodyPr>
          <a:lstStyle/>
          <a:p>
            <a:r>
              <a:rPr lang="en-US" sz="2800" b="1" u="sng" dirty="0" smtClean="0"/>
              <a:t>Circulation</a:t>
            </a:r>
          </a:p>
          <a:p>
            <a:endParaRPr lang="en-US" dirty="0"/>
          </a:p>
          <a:p>
            <a:r>
              <a:rPr lang="en-US" sz="2000" b="1" dirty="0"/>
              <a:t>The process of checking </a:t>
            </a:r>
            <a:r>
              <a:rPr lang="en-US" sz="2000" b="1" dirty="0">
                <a:hlinkClick r:id="rId2"/>
              </a:rPr>
              <a:t>book</a:t>
            </a:r>
            <a:r>
              <a:rPr lang="en-US" sz="2000" b="1" dirty="0"/>
              <a:t>s and other </a:t>
            </a:r>
            <a:r>
              <a:rPr lang="en-US" sz="2000" b="1" dirty="0">
                <a:hlinkClick r:id="rId3"/>
              </a:rPr>
              <a:t>materials</a:t>
            </a:r>
            <a:r>
              <a:rPr lang="en-US" sz="2000" b="1" dirty="0"/>
              <a:t> in and out of a </a:t>
            </a:r>
            <a:r>
              <a:rPr lang="en-US" sz="2000" b="1" dirty="0">
                <a:hlinkClick r:id="rId4"/>
              </a:rPr>
              <a:t>library</a:t>
            </a:r>
            <a:r>
              <a:rPr lang="en-US" sz="2000" b="1" dirty="0"/>
              <a:t>. Also refers to the total </a:t>
            </a:r>
            <a:r>
              <a:rPr lang="en-US" sz="2000" b="1" dirty="0">
                <a:hlinkClick r:id="rId5"/>
              </a:rPr>
              <a:t>number</a:t>
            </a:r>
            <a:r>
              <a:rPr lang="en-US" sz="2000" b="1" dirty="0"/>
              <a:t> of </a:t>
            </a:r>
            <a:r>
              <a:rPr lang="en-US" sz="2000" b="1" dirty="0">
                <a:hlinkClick r:id="rId6"/>
              </a:rPr>
              <a:t>item</a:t>
            </a:r>
            <a:r>
              <a:rPr lang="en-US" sz="2000" b="1" dirty="0"/>
              <a:t>s </a:t>
            </a:r>
            <a:r>
              <a:rPr lang="en-US" sz="2000" b="1" dirty="0">
                <a:hlinkClick r:id="rId7"/>
              </a:rPr>
              <a:t>checked out</a:t>
            </a:r>
            <a:r>
              <a:rPr lang="en-US" sz="2000" b="1" dirty="0"/>
              <a:t> by library </a:t>
            </a:r>
            <a:r>
              <a:rPr lang="en-US" sz="2000" b="1" dirty="0">
                <a:hlinkClick r:id="rId8"/>
              </a:rPr>
              <a:t>borrower</a:t>
            </a:r>
            <a:r>
              <a:rPr lang="en-US" sz="2000" b="1" dirty="0"/>
              <a:t>s over a designated period of time and to the </a:t>
            </a:r>
            <a:r>
              <a:rPr lang="en-US" sz="2000" b="1" dirty="0" err="1">
                <a:hlinkClick r:id="rId5"/>
              </a:rPr>
              <a:t>number</a:t>
            </a:r>
            <a:r>
              <a:rPr lang="en-US" sz="2000" b="1" dirty="0" err="1"/>
              <a:t>of</a:t>
            </a:r>
            <a:r>
              <a:rPr lang="en-US" sz="2000" b="1" dirty="0"/>
              <a:t> times a given item is checked out during a fixed period of time, usually one year. In </a:t>
            </a:r>
            <a:r>
              <a:rPr lang="en-US" sz="2000" b="1" dirty="0">
                <a:hlinkClick r:id="rId9"/>
              </a:rPr>
              <a:t>public libraries</a:t>
            </a:r>
            <a:r>
              <a:rPr lang="en-US" sz="2000" b="1" dirty="0"/>
              <a:t>, low circulation is an important criterion for </a:t>
            </a:r>
            <a:r>
              <a:rPr lang="en-US" sz="2000" b="1" dirty="0">
                <a:hlinkClick r:id="rId10"/>
              </a:rPr>
              <a:t>weeding</a:t>
            </a:r>
            <a:r>
              <a:rPr lang="en-US" sz="2000" b="1" dirty="0"/>
              <a:t> items from the </a:t>
            </a:r>
            <a:r>
              <a:rPr lang="en-US" sz="2000" b="1" dirty="0">
                <a:hlinkClick r:id="rId11"/>
              </a:rPr>
              <a:t>collection</a:t>
            </a:r>
            <a:r>
              <a:rPr lang="en-US" sz="2000" b="1" dirty="0"/>
              <a:t>. Books for which circulation is anticipated to be high may be ordered in multiple </a:t>
            </a:r>
            <a:r>
              <a:rPr lang="en-US" sz="2000" b="1" dirty="0">
                <a:hlinkClick r:id="rId12"/>
              </a:rPr>
              <a:t>copies</a:t>
            </a:r>
            <a:r>
              <a:rPr lang="en-US" sz="2000" b="1" dirty="0"/>
              <a:t> to satisfy </a:t>
            </a:r>
            <a:r>
              <a:rPr lang="en-US" sz="2000" b="1" dirty="0">
                <a:hlinkClick r:id="rId13"/>
              </a:rPr>
              <a:t>demand</a:t>
            </a:r>
            <a:r>
              <a:rPr lang="en-US" sz="2000" b="1" dirty="0"/>
              <a:t> or given a more </a:t>
            </a:r>
            <a:r>
              <a:rPr lang="en-US" sz="2000" b="1" dirty="0">
                <a:hlinkClick r:id="rId14"/>
              </a:rPr>
              <a:t>durable</a:t>
            </a:r>
            <a:r>
              <a:rPr lang="en-US" sz="2000" b="1" dirty="0"/>
              <a:t> </a:t>
            </a:r>
            <a:r>
              <a:rPr lang="en-US" sz="2000" b="1" dirty="0">
                <a:hlinkClick r:id="rId15"/>
              </a:rPr>
              <a:t>binding</a:t>
            </a:r>
            <a:r>
              <a:rPr lang="en-US" sz="2000" b="1" dirty="0"/>
              <a:t> to withstand heavy use. </a:t>
            </a:r>
            <a:endParaRPr lang="ar-EG" sz="2000" dirty="0"/>
          </a:p>
        </p:txBody>
      </p:sp>
    </p:spTree>
    <p:extLst>
      <p:ext uri="{BB962C8B-B14F-4D97-AF65-F5344CB8AC3E}">
        <p14:creationId xmlns:p14="http://schemas.microsoft.com/office/powerpoint/2010/main" val="3878534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066800"/>
            <a:ext cx="7772400" cy="5262979"/>
          </a:xfrm>
          <a:prstGeom prst="rect">
            <a:avLst/>
          </a:prstGeom>
        </p:spPr>
        <p:txBody>
          <a:bodyPr wrap="square">
            <a:spAutoFit/>
          </a:bodyPr>
          <a:lstStyle/>
          <a:p>
            <a:pPr algn="ctr"/>
            <a:r>
              <a:rPr lang="ar-EG" sz="2400" b="1" u="sng" dirty="0" smtClean="0"/>
              <a:t>المحاضرة الثامنه</a:t>
            </a:r>
            <a:endParaRPr lang="en-US" b="1" u="sng" dirty="0"/>
          </a:p>
          <a:p>
            <a:r>
              <a:rPr lang="en-US" sz="2400" b="1" u="sng" dirty="0" smtClean="0"/>
              <a:t>Classification</a:t>
            </a:r>
          </a:p>
          <a:p>
            <a:endParaRPr lang="en-US" dirty="0"/>
          </a:p>
          <a:p>
            <a:pPr fontAlgn="base"/>
            <a:r>
              <a:rPr lang="en-US" b="1" dirty="0"/>
              <a:t>The process of dividing objects or concepts into logically hierarchical </a:t>
            </a:r>
            <a:r>
              <a:rPr lang="en-US" b="1" dirty="0">
                <a:hlinkClick r:id="rId2"/>
              </a:rPr>
              <a:t>class</a:t>
            </a:r>
            <a:r>
              <a:rPr lang="en-US" b="1" dirty="0"/>
              <a:t>es, </a:t>
            </a:r>
            <a:r>
              <a:rPr lang="en-US" b="1" dirty="0">
                <a:hlinkClick r:id="rId3"/>
              </a:rPr>
              <a:t>subclass</a:t>
            </a:r>
            <a:r>
              <a:rPr lang="en-US" b="1" dirty="0"/>
              <a:t>es, and sub-subclasses based on the </a:t>
            </a:r>
            <a:r>
              <a:rPr lang="en-US" b="1" dirty="0">
                <a:hlinkClick r:id="rId4"/>
              </a:rPr>
              <a:t>characteristic</a:t>
            </a:r>
            <a:r>
              <a:rPr lang="en-US" b="1" dirty="0"/>
              <a:t>s they have in common and those that distinguish them. Also used as a shortened form of the term </a:t>
            </a:r>
            <a:r>
              <a:rPr lang="en-US" b="1" dirty="0">
                <a:hlinkClick r:id="rId5"/>
              </a:rPr>
              <a:t>classification system</a:t>
            </a:r>
            <a:r>
              <a:rPr lang="en-US" b="1" dirty="0"/>
              <a:t> or classification scheme. </a:t>
            </a:r>
            <a:r>
              <a:rPr lang="en-US" b="1" i="1" dirty="0"/>
              <a:t>See also</a:t>
            </a:r>
            <a:r>
              <a:rPr lang="en-US" b="1" dirty="0"/>
              <a:t>: </a:t>
            </a:r>
            <a:r>
              <a:rPr lang="en-US" b="1" dirty="0">
                <a:hlinkClick r:id="rId6"/>
              </a:rPr>
              <a:t>Cataloging and Classification Section</a:t>
            </a:r>
            <a:r>
              <a:rPr lang="en-US" b="1" dirty="0"/>
              <a:t> and </a:t>
            </a:r>
            <a:r>
              <a:rPr lang="en-US" b="1" dirty="0">
                <a:hlinkClick r:id="rId7"/>
              </a:rPr>
              <a:t>cross-classification</a:t>
            </a:r>
            <a:r>
              <a:rPr lang="en-US" b="1" dirty="0"/>
              <a:t>.</a:t>
            </a:r>
            <a:endParaRPr lang="en-US" dirty="0"/>
          </a:p>
          <a:p>
            <a:pPr fontAlgn="base"/>
            <a:r>
              <a:rPr lang="en-US" b="1" u="sng" dirty="0"/>
              <a:t>classification schedule</a:t>
            </a:r>
            <a:r>
              <a:rPr lang="en-US" b="1" dirty="0"/>
              <a:t/>
            </a:r>
            <a:br>
              <a:rPr lang="en-US" b="1" dirty="0"/>
            </a:br>
            <a:endParaRPr lang="en-US" dirty="0"/>
          </a:p>
          <a:p>
            <a:r>
              <a:rPr lang="en-US" b="1" dirty="0"/>
              <a:t>The names assigned to the </a:t>
            </a:r>
            <a:r>
              <a:rPr lang="en-US" b="1" dirty="0">
                <a:hlinkClick r:id="rId2"/>
              </a:rPr>
              <a:t>class</a:t>
            </a:r>
            <a:r>
              <a:rPr lang="en-US" b="1" dirty="0"/>
              <a:t>es and </a:t>
            </a:r>
            <a:r>
              <a:rPr lang="en-US" b="1" dirty="0">
                <a:hlinkClick r:id="rId8"/>
              </a:rPr>
              <a:t>subdivision</a:t>
            </a:r>
            <a:r>
              <a:rPr lang="en-US" b="1" dirty="0"/>
              <a:t>s of a </a:t>
            </a:r>
            <a:r>
              <a:rPr lang="en-US" b="1" dirty="0">
                <a:hlinkClick r:id="rId5"/>
              </a:rPr>
              <a:t>classification system</a:t>
            </a:r>
            <a:r>
              <a:rPr lang="en-US" b="1" dirty="0"/>
              <a:t>, listed in the order of their </a:t>
            </a:r>
            <a:r>
              <a:rPr lang="en-US" b="1" dirty="0">
                <a:hlinkClick r:id="rId9"/>
              </a:rPr>
              <a:t>symbol</a:t>
            </a:r>
            <a:r>
              <a:rPr lang="en-US" b="1" dirty="0"/>
              <a:t>ic </a:t>
            </a:r>
            <a:r>
              <a:rPr lang="en-US" b="1" dirty="0">
                <a:hlinkClick r:id="rId10"/>
              </a:rPr>
              <a:t>notation</a:t>
            </a:r>
            <a:r>
              <a:rPr lang="en-US" b="1" dirty="0"/>
              <a:t>. In a </a:t>
            </a:r>
            <a:r>
              <a:rPr lang="en-US" b="1" dirty="0">
                <a:hlinkClick r:id="rId11"/>
              </a:rPr>
              <a:t>hierarchical classification</a:t>
            </a:r>
            <a:r>
              <a:rPr lang="en-US" b="1" dirty="0"/>
              <a:t> system, the arrangement of the schedule(s) indicates logical subordination. For example, in </a:t>
            </a:r>
            <a:r>
              <a:rPr lang="en-US" b="1" dirty="0">
                <a:hlinkClick r:id="rId12"/>
              </a:rPr>
              <a:t>Dewey Decimal Classification</a:t>
            </a:r>
            <a:r>
              <a:rPr lang="en-US" b="1" dirty="0"/>
              <a:t> the schedules consist of the </a:t>
            </a:r>
            <a:r>
              <a:rPr lang="en-US" b="1" dirty="0">
                <a:hlinkClick r:id="rId13"/>
              </a:rPr>
              <a:t>class number</a:t>
            </a:r>
            <a:r>
              <a:rPr lang="en-US" b="1" dirty="0"/>
              <a:t>s 000-999, the associated </a:t>
            </a:r>
            <a:r>
              <a:rPr lang="en-US" b="1" dirty="0">
                <a:hlinkClick r:id="rId14"/>
              </a:rPr>
              <a:t>heading</a:t>
            </a:r>
            <a:r>
              <a:rPr lang="en-US" b="1" dirty="0"/>
              <a:t>s, and notes concerning use,</a:t>
            </a:r>
            <a:endParaRPr lang="ar-EG" dirty="0"/>
          </a:p>
        </p:txBody>
      </p:sp>
    </p:spTree>
    <p:extLst>
      <p:ext uri="{BB962C8B-B14F-4D97-AF65-F5344CB8AC3E}">
        <p14:creationId xmlns:p14="http://schemas.microsoft.com/office/powerpoint/2010/main" val="4088251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97346"/>
            <a:ext cx="8153400" cy="6432530"/>
          </a:xfrm>
          <a:prstGeom prst="rect">
            <a:avLst/>
          </a:prstGeom>
        </p:spPr>
        <p:txBody>
          <a:bodyPr wrap="square">
            <a:spAutoFit/>
          </a:bodyPr>
          <a:lstStyle/>
          <a:p>
            <a:r>
              <a:rPr lang="en-US" sz="2800" b="1" u="sng" dirty="0" smtClean="0"/>
              <a:t>Collection</a:t>
            </a:r>
            <a:endParaRPr lang="en-US" sz="2400" dirty="0"/>
          </a:p>
          <a:p>
            <a:r>
              <a:rPr lang="en-US" sz="2400" b="1" dirty="0"/>
              <a:t>In </a:t>
            </a:r>
            <a:r>
              <a:rPr lang="en-US" sz="2400" b="1" dirty="0">
                <a:hlinkClick r:id="rId2"/>
              </a:rPr>
              <a:t>library</a:t>
            </a:r>
            <a:r>
              <a:rPr lang="en-US" sz="2400" b="1" dirty="0"/>
              <a:t> </a:t>
            </a:r>
            <a:r>
              <a:rPr lang="en-US" sz="2400" b="1" dirty="0">
                <a:hlinkClick r:id="rId3"/>
              </a:rPr>
              <a:t>cataloging</a:t>
            </a:r>
            <a:r>
              <a:rPr lang="en-US" sz="2400" b="1" dirty="0"/>
              <a:t>, three or more independent </a:t>
            </a:r>
            <a:r>
              <a:rPr lang="en-US" sz="2400" b="1" dirty="0">
                <a:hlinkClick r:id="rId4"/>
              </a:rPr>
              <a:t>work</a:t>
            </a:r>
            <a:r>
              <a:rPr lang="en-US" sz="2400" b="1" dirty="0"/>
              <a:t>s or long </a:t>
            </a:r>
            <a:r>
              <a:rPr lang="en-US" sz="2400" b="1" dirty="0">
                <a:hlinkClick r:id="rId5"/>
              </a:rPr>
              <a:t>excerpt</a:t>
            </a:r>
            <a:r>
              <a:rPr lang="en-US" sz="2400" b="1" dirty="0"/>
              <a:t>s from works by the same </a:t>
            </a:r>
            <a:r>
              <a:rPr lang="en-US" sz="2400" b="1" dirty="0">
                <a:hlinkClick r:id="rId6"/>
              </a:rPr>
              <a:t>author</a:t>
            </a:r>
            <a:r>
              <a:rPr lang="en-US" sz="2400" b="1" dirty="0"/>
              <a:t>, or two or more independent works or excerpts from works by different authors, not written for the same occasion or for the </a:t>
            </a:r>
            <a:r>
              <a:rPr lang="en-US" sz="2400" b="1" dirty="0">
                <a:hlinkClick r:id="rId7"/>
              </a:rPr>
              <a:t>publication</a:t>
            </a:r>
            <a:r>
              <a:rPr lang="en-US" sz="2400" b="1" dirty="0"/>
              <a:t> in hand, </a:t>
            </a:r>
            <a:r>
              <a:rPr lang="en-US" sz="2400" b="1" dirty="0">
                <a:hlinkClick r:id="rId8"/>
              </a:rPr>
              <a:t>published</a:t>
            </a:r>
            <a:r>
              <a:rPr lang="en-US" sz="2400" b="1" dirty="0"/>
              <a:t> together in a single </a:t>
            </a:r>
            <a:r>
              <a:rPr lang="en-US" sz="2400" b="1" dirty="0">
                <a:hlinkClick r:id="rId9"/>
              </a:rPr>
              <a:t>volume</a:t>
            </a:r>
            <a:r>
              <a:rPr lang="en-US" sz="2400" b="1" dirty="0"/>
              <a:t> or </a:t>
            </a:r>
            <a:r>
              <a:rPr lang="en-US" sz="2400" b="1" dirty="0">
                <a:hlinkClick r:id="rId10"/>
              </a:rPr>
              <a:t>uniform</a:t>
            </a:r>
            <a:r>
              <a:rPr lang="en-US" sz="2400" b="1" dirty="0"/>
              <a:t> </a:t>
            </a:r>
            <a:r>
              <a:rPr lang="en-US" sz="2400" b="1" dirty="0">
                <a:hlinkClick r:id="rId11"/>
              </a:rPr>
              <a:t>set</a:t>
            </a:r>
            <a:r>
              <a:rPr lang="en-US" sz="2400" b="1" dirty="0"/>
              <a:t> of volumes, for example, a </a:t>
            </a:r>
            <a:r>
              <a:rPr lang="en-US" sz="2400" b="1" dirty="0">
                <a:hlinkClick r:id="rId12"/>
              </a:rPr>
              <a:t>book</a:t>
            </a:r>
            <a:r>
              <a:rPr lang="en-US" sz="2400" b="1" dirty="0"/>
              <a:t> of </a:t>
            </a:r>
            <a:r>
              <a:rPr lang="en-US" sz="2400" b="1" dirty="0">
                <a:hlinkClick r:id="rId13"/>
              </a:rPr>
              <a:t>essay</a:t>
            </a:r>
            <a:r>
              <a:rPr lang="en-US" sz="2400" b="1" dirty="0"/>
              <a:t>s written by one or more essayists. Selected by an </a:t>
            </a:r>
            <a:r>
              <a:rPr lang="en-US" sz="2400" b="1" dirty="0">
                <a:hlinkClick r:id="rId14"/>
              </a:rPr>
              <a:t>editor</a:t>
            </a:r>
            <a:r>
              <a:rPr lang="en-US" sz="2400" b="1" dirty="0"/>
              <a:t>, the works are listed in the </a:t>
            </a:r>
            <a:r>
              <a:rPr lang="en-US" sz="2400" b="1" dirty="0">
                <a:hlinkClick r:id="rId15"/>
              </a:rPr>
              <a:t>table of contents</a:t>
            </a:r>
            <a:r>
              <a:rPr lang="en-US" sz="2400" b="1" dirty="0"/>
              <a:t> in order of appearance in the </a:t>
            </a:r>
            <a:r>
              <a:rPr lang="en-US" sz="2400" b="1" dirty="0">
                <a:hlinkClick r:id="rId16"/>
              </a:rPr>
              <a:t>text</a:t>
            </a:r>
            <a:r>
              <a:rPr lang="en-US" sz="2400" b="1" dirty="0"/>
              <a:t>. </a:t>
            </a:r>
            <a:r>
              <a:rPr lang="en-US" sz="2400" b="1" dirty="0">
                <a:hlinkClick r:id="rId17"/>
              </a:rPr>
              <a:t>Click here</a:t>
            </a:r>
            <a:r>
              <a:rPr lang="en-US" sz="2400" b="1" dirty="0"/>
              <a:t> and </a:t>
            </a:r>
            <a:r>
              <a:rPr lang="en-US" sz="2400" b="1" dirty="0">
                <a:hlinkClick r:id="rId18"/>
              </a:rPr>
              <a:t>here</a:t>
            </a:r>
            <a:r>
              <a:rPr lang="en-US" sz="2400" b="1" dirty="0"/>
              <a:t> to see collected </a:t>
            </a:r>
            <a:r>
              <a:rPr lang="en-US" sz="2400" b="1" dirty="0">
                <a:hlinkClick r:id="rId19"/>
              </a:rPr>
              <a:t>edition</a:t>
            </a:r>
            <a:r>
              <a:rPr lang="en-US" sz="2400" b="1" dirty="0"/>
              <a:t>s of Sir Arthur Conan Doyle's Sherlock Holmes </a:t>
            </a:r>
            <a:r>
              <a:rPr lang="en-US" sz="2400" b="1" dirty="0">
                <a:hlinkClick r:id="rId20"/>
              </a:rPr>
              <a:t>short stories</a:t>
            </a:r>
            <a:r>
              <a:rPr lang="en-US" sz="2400" b="1" dirty="0"/>
              <a:t> originally published </a:t>
            </a:r>
            <a:r>
              <a:rPr lang="en-US" sz="2400" b="1" dirty="0" err="1"/>
              <a:t>in</a:t>
            </a:r>
            <a:r>
              <a:rPr lang="en-US" sz="2400" b="1" i="1" dirty="0" err="1"/>
              <a:t>The</a:t>
            </a:r>
            <a:r>
              <a:rPr lang="en-US" sz="2400" b="1" i="1" dirty="0"/>
              <a:t> Strand Magazine</a:t>
            </a:r>
            <a:r>
              <a:rPr lang="en-US" sz="2400" b="1" dirty="0"/>
              <a:t> (Lilly Library, Indiana University). Synonymous with </a:t>
            </a:r>
            <a:r>
              <a:rPr lang="en-US" sz="2400" b="1" i="1" dirty="0"/>
              <a:t>collected work</a:t>
            </a:r>
            <a:r>
              <a:rPr lang="en-US" sz="2400" b="1" dirty="0"/>
              <a:t>. Compare with </a:t>
            </a:r>
            <a:r>
              <a:rPr lang="en-US" sz="2400" b="1" dirty="0">
                <a:hlinkClick r:id="rId21"/>
              </a:rPr>
              <a:t>anthology</a:t>
            </a:r>
            <a:r>
              <a:rPr lang="en-US" sz="2400" b="1" dirty="0"/>
              <a:t> and </a:t>
            </a:r>
            <a:r>
              <a:rPr lang="en-US" sz="2400" b="1" dirty="0">
                <a:hlinkClick r:id="rId22"/>
              </a:rPr>
              <a:t>compilation</a:t>
            </a:r>
            <a:r>
              <a:rPr lang="en-US" sz="2400" b="1" dirty="0"/>
              <a:t>. </a:t>
            </a:r>
            <a:endParaRPr lang="ar-EG" sz="2400" dirty="0"/>
          </a:p>
        </p:txBody>
      </p:sp>
    </p:spTree>
    <p:extLst>
      <p:ext uri="{BB962C8B-B14F-4D97-AF65-F5344CB8AC3E}">
        <p14:creationId xmlns:p14="http://schemas.microsoft.com/office/powerpoint/2010/main" val="1468745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8305800" cy="6001643"/>
          </a:xfrm>
          <a:prstGeom prst="rect">
            <a:avLst/>
          </a:prstGeom>
        </p:spPr>
        <p:txBody>
          <a:bodyPr wrap="square">
            <a:spAutoFit/>
          </a:bodyPr>
          <a:lstStyle/>
          <a:p>
            <a:pPr algn="ctr" fontAlgn="base"/>
            <a:r>
              <a:rPr lang="ar-EG" sz="3200" b="1" u="sng" dirty="0" smtClean="0"/>
              <a:t>المحاضرة التاسعة </a:t>
            </a:r>
          </a:p>
          <a:p>
            <a:pPr fontAlgn="base"/>
            <a:endParaRPr lang="en-US" b="1" u="sng" dirty="0" smtClean="0"/>
          </a:p>
          <a:p>
            <a:pPr fontAlgn="base"/>
            <a:r>
              <a:rPr lang="en-US" sz="3600" b="1" u="sng" dirty="0" smtClean="0"/>
              <a:t>Data</a:t>
            </a:r>
          </a:p>
          <a:p>
            <a:pPr fontAlgn="base"/>
            <a:endParaRPr lang="en-US" dirty="0"/>
          </a:p>
          <a:p>
            <a:pPr fontAlgn="base"/>
            <a:r>
              <a:rPr lang="en-US" sz="2800" b="1" dirty="0"/>
              <a:t>The plural of the Latin word </a:t>
            </a:r>
            <a:r>
              <a:rPr lang="en-US" sz="2800" b="1" i="1" dirty="0"/>
              <a:t>datum</a:t>
            </a:r>
            <a:r>
              <a:rPr lang="en-US" sz="2800" b="1" dirty="0"/>
              <a:t>, meaning "what is given," often used as a singular collective noun. Facts, figures, or instructions presented in a form that can be comprehended, interpreted, and communicated by a human being or </a:t>
            </a:r>
            <a:r>
              <a:rPr lang="en-US" sz="2800" b="1" dirty="0">
                <a:hlinkClick r:id="rId2"/>
              </a:rPr>
              <a:t>processed</a:t>
            </a:r>
            <a:r>
              <a:rPr lang="en-US" sz="2800" b="1" dirty="0"/>
              <a:t> by a computer. Compare with </a:t>
            </a:r>
            <a:r>
              <a:rPr lang="en-US" sz="2800" b="1" dirty="0">
                <a:hlinkClick r:id="rId3"/>
              </a:rPr>
              <a:t>information</a:t>
            </a:r>
            <a:r>
              <a:rPr lang="en-US" sz="2800" b="1" dirty="0"/>
              <a:t> and </a:t>
            </a:r>
            <a:r>
              <a:rPr lang="en-US" sz="2800" b="1" dirty="0">
                <a:hlinkClick r:id="rId4"/>
              </a:rPr>
              <a:t>knowledge</a:t>
            </a:r>
            <a:r>
              <a:rPr lang="en-US" sz="2800" b="1" dirty="0"/>
              <a:t>. </a:t>
            </a:r>
            <a:r>
              <a:rPr lang="en-US" sz="2800" b="1" i="1" dirty="0"/>
              <a:t>See also</a:t>
            </a:r>
            <a:r>
              <a:rPr lang="en-US" sz="2800" b="1" dirty="0"/>
              <a:t>: </a:t>
            </a:r>
            <a:r>
              <a:rPr lang="en-US" sz="2800" b="1" dirty="0">
                <a:hlinkClick r:id="rId5"/>
              </a:rPr>
              <a:t>data bank</a:t>
            </a:r>
            <a:r>
              <a:rPr lang="en-US" sz="2800" b="1" dirty="0"/>
              <a:t>, </a:t>
            </a:r>
            <a:r>
              <a:rPr lang="en-US" sz="2800" b="1" dirty="0">
                <a:hlinkClick r:id="rId6"/>
              </a:rPr>
              <a:t>database</a:t>
            </a:r>
            <a:r>
              <a:rPr lang="en-US" sz="2800" b="1" dirty="0"/>
              <a:t>, </a:t>
            </a:r>
            <a:r>
              <a:rPr lang="en-US" sz="2800" b="1" dirty="0">
                <a:hlinkClick r:id="rId7"/>
              </a:rPr>
              <a:t>data set</a:t>
            </a:r>
            <a:r>
              <a:rPr lang="en-US" sz="2800" b="1" dirty="0"/>
              <a:t>, and </a:t>
            </a:r>
            <a:r>
              <a:rPr lang="en-US" sz="2800" b="1" dirty="0">
                <a:hlinkClick r:id="rId8"/>
              </a:rPr>
              <a:t>metadata</a:t>
            </a:r>
            <a:r>
              <a:rPr lang="en-US" sz="2800" b="1" dirty="0"/>
              <a:t>.</a:t>
            </a:r>
            <a:endParaRPr lang="en-US" sz="2800" dirty="0"/>
          </a:p>
        </p:txBody>
      </p:sp>
    </p:spTree>
    <p:extLst>
      <p:ext uri="{BB962C8B-B14F-4D97-AF65-F5344CB8AC3E}">
        <p14:creationId xmlns:p14="http://schemas.microsoft.com/office/powerpoint/2010/main" val="1809627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751344"/>
            <a:ext cx="7772400" cy="5663089"/>
          </a:xfrm>
          <a:prstGeom prst="rect">
            <a:avLst/>
          </a:prstGeom>
        </p:spPr>
        <p:txBody>
          <a:bodyPr wrap="square">
            <a:spAutoFit/>
          </a:bodyPr>
          <a:lstStyle/>
          <a:p>
            <a:pPr fontAlgn="base"/>
            <a:r>
              <a:rPr lang="en-US" sz="3200" b="1" u="sng" dirty="0" smtClean="0"/>
              <a:t>Definition</a:t>
            </a:r>
          </a:p>
          <a:p>
            <a:pPr fontAlgn="base"/>
            <a:endParaRPr lang="en-US" dirty="0"/>
          </a:p>
          <a:p>
            <a:r>
              <a:rPr lang="en-US" sz="2400" b="1" dirty="0"/>
              <a:t>One meaning of a word expressed clearly and concisely. Because some words have more than one meaning, a word may have more than one definition. In </a:t>
            </a:r>
            <a:r>
              <a:rPr lang="en-US" sz="2400" b="1" dirty="0">
                <a:hlinkClick r:id="rId2"/>
              </a:rPr>
              <a:t>lexicography</a:t>
            </a:r>
            <a:r>
              <a:rPr lang="en-US" sz="2400" b="1" dirty="0"/>
              <a:t>, a word or </a:t>
            </a:r>
            <a:r>
              <a:rPr lang="en-US" sz="2400" b="1" dirty="0">
                <a:hlinkClick r:id="rId3"/>
              </a:rPr>
              <a:t>phrase</a:t>
            </a:r>
            <a:r>
              <a:rPr lang="en-US" sz="2400" b="1" dirty="0"/>
              <a:t> is defined by first specifying the </a:t>
            </a:r>
            <a:r>
              <a:rPr lang="en-US" sz="2400" b="1" dirty="0">
                <a:hlinkClick r:id="rId4"/>
              </a:rPr>
              <a:t>class</a:t>
            </a:r>
            <a:r>
              <a:rPr lang="en-US" sz="2400" b="1" dirty="0"/>
              <a:t> (genus) to which its referent belongs, then indicating the </a:t>
            </a:r>
            <a:r>
              <a:rPr lang="en-US" sz="2400" b="1" dirty="0">
                <a:hlinkClick r:id="rId5"/>
              </a:rPr>
              <a:t>characteristic</a:t>
            </a:r>
            <a:r>
              <a:rPr lang="en-US" sz="2400" b="1" dirty="0"/>
              <a:t>s that distinguish the referent from others of the same class. Definitions are provided in </a:t>
            </a:r>
            <a:r>
              <a:rPr lang="en-US" sz="2400" b="1" dirty="0">
                <a:hlinkClick r:id="rId6"/>
              </a:rPr>
              <a:t>dictionaries</a:t>
            </a:r>
            <a:r>
              <a:rPr lang="en-US" sz="2400" b="1" dirty="0"/>
              <a:t> </a:t>
            </a:r>
            <a:r>
              <a:rPr lang="en-US" sz="2400" b="1" dirty="0" err="1"/>
              <a:t>and</a:t>
            </a:r>
            <a:r>
              <a:rPr lang="en-US" sz="2400" b="1" dirty="0" err="1">
                <a:hlinkClick r:id="rId7"/>
              </a:rPr>
              <a:t>glossaries</a:t>
            </a:r>
            <a:r>
              <a:rPr lang="en-US" sz="2400" b="1" dirty="0"/>
              <a:t> and are also included in some </a:t>
            </a:r>
            <a:r>
              <a:rPr lang="en-US" sz="2400" b="1" dirty="0">
                <a:hlinkClick r:id="rId8"/>
              </a:rPr>
              <a:t>concordance</a:t>
            </a:r>
            <a:r>
              <a:rPr lang="en-US" sz="2400" b="1" dirty="0"/>
              <a:t>s and </a:t>
            </a:r>
            <a:r>
              <a:rPr lang="en-US" sz="2400" b="1" dirty="0">
                <a:hlinkClick r:id="rId9"/>
              </a:rPr>
              <a:t>thesauri</a:t>
            </a:r>
            <a:r>
              <a:rPr lang="en-US" sz="2400" b="1" dirty="0"/>
              <a:t>. In most dictionaries, the modern definition of a word is given first and the oldest last, but there are notable exceptions to this </a:t>
            </a:r>
            <a:r>
              <a:rPr lang="en-US" sz="2400" b="1" dirty="0" err="1"/>
              <a:t>rule.</a:t>
            </a:r>
            <a:r>
              <a:rPr lang="en-US" sz="2400" b="1" dirty="0" err="1">
                <a:hlinkClick r:id="rId10"/>
              </a:rPr>
              <a:t>Abbreviated</a:t>
            </a:r>
            <a:r>
              <a:rPr lang="en-US" sz="2400" b="1" dirty="0"/>
              <a:t> </a:t>
            </a:r>
            <a:r>
              <a:rPr lang="en-US" sz="2400" b="1" i="1" dirty="0"/>
              <a:t>def</a:t>
            </a:r>
            <a:r>
              <a:rPr lang="en-US" sz="2400" b="1" dirty="0"/>
              <a:t>. </a:t>
            </a:r>
            <a:endParaRPr lang="ar-EG" sz="2400" dirty="0"/>
          </a:p>
        </p:txBody>
      </p:sp>
    </p:spTree>
    <p:extLst>
      <p:ext uri="{BB962C8B-B14F-4D97-AF65-F5344CB8AC3E}">
        <p14:creationId xmlns:p14="http://schemas.microsoft.com/office/powerpoint/2010/main" val="5534401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3105835"/>
            <a:ext cx="4572000" cy="1200329"/>
          </a:xfrm>
          <a:prstGeom prst="rect">
            <a:avLst/>
          </a:prstGeom>
        </p:spPr>
        <p:txBody>
          <a:bodyPr>
            <a:spAutoFit/>
          </a:bodyPr>
          <a:lstStyle/>
          <a:p>
            <a:pPr algn="ctr"/>
            <a:r>
              <a:rPr lang="ar-EG" sz="3600" b="1" dirty="0" smtClean="0"/>
              <a:t>المحاضرة العاشرة</a:t>
            </a:r>
            <a:endParaRPr lang="en-US" sz="3600" dirty="0"/>
          </a:p>
          <a:p>
            <a:pPr algn="ctr"/>
            <a:r>
              <a:rPr lang="ar-EG" sz="3600" b="1" dirty="0"/>
              <a:t>تدريبات وأسئلة متنوعة </a:t>
            </a:r>
            <a:endParaRPr lang="en-US" sz="3600" dirty="0"/>
          </a:p>
        </p:txBody>
      </p:sp>
    </p:spTree>
    <p:extLst>
      <p:ext uri="{BB962C8B-B14F-4D97-AF65-F5344CB8AC3E}">
        <p14:creationId xmlns:p14="http://schemas.microsoft.com/office/powerpoint/2010/main" val="3108183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33600"/>
            <a:ext cx="8229600" cy="1143000"/>
          </a:xfrm>
        </p:spPr>
        <p:txBody>
          <a:bodyPr>
            <a:noAutofit/>
          </a:bodyPr>
          <a:lstStyle/>
          <a:p>
            <a:pPr algn="l"/>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800" b="1" dirty="0" smtClean="0"/>
              <a:t>Abstract</a:t>
            </a:r>
            <a:r>
              <a:rPr lang="en-US" sz="2000" dirty="0" smtClean="0"/>
              <a:t/>
            </a:r>
            <a:br>
              <a:rPr lang="en-US" sz="2000" dirty="0" smtClean="0"/>
            </a:br>
            <a:r>
              <a:rPr lang="en-US" sz="2000" dirty="0" smtClean="0"/>
              <a:t/>
            </a:r>
            <a:br>
              <a:rPr lang="en-US" sz="2000" dirty="0" smtClean="0"/>
            </a:br>
            <a:r>
              <a:rPr lang="en-US" sz="2400" b="1" dirty="0"/>
              <a:t>An abstract can be </a:t>
            </a:r>
            <a:r>
              <a:rPr lang="en-US" sz="2400" b="1" dirty="0">
                <a:hlinkClick r:id="rId2"/>
              </a:rPr>
              <a:t>informative</a:t>
            </a:r>
            <a:r>
              <a:rPr lang="en-US" sz="2400" b="1" dirty="0"/>
              <a:t>, </a:t>
            </a:r>
            <a:r>
              <a:rPr lang="en-US" sz="2400" b="1" dirty="0">
                <a:hlinkClick r:id="rId3"/>
              </a:rPr>
              <a:t>indicative</a:t>
            </a:r>
            <a:r>
              <a:rPr lang="en-US" sz="2400" b="1" dirty="0"/>
              <a:t>, </a:t>
            </a:r>
            <a:r>
              <a:rPr lang="en-US" sz="2400" b="1" dirty="0">
                <a:hlinkClick r:id="rId4"/>
              </a:rPr>
              <a:t>critical</a:t>
            </a:r>
            <a:r>
              <a:rPr lang="en-US" sz="2400" b="1" dirty="0"/>
              <a:t>, or written from a particular point of view (</a:t>
            </a:r>
            <a:r>
              <a:rPr lang="en-US" sz="2400" b="1" dirty="0">
                <a:hlinkClick r:id="rId5"/>
              </a:rPr>
              <a:t>slanted</a:t>
            </a:r>
            <a:r>
              <a:rPr lang="en-US" sz="2400" b="1" dirty="0"/>
              <a:t>). Examples of the various types of abstracts can be seen in the Appendix of the </a:t>
            </a:r>
            <a:r>
              <a:rPr lang="en-US" sz="2400" b="1" dirty="0">
                <a:hlinkClick r:id="rId6"/>
              </a:rPr>
              <a:t>ANSI</a:t>
            </a:r>
            <a:r>
              <a:rPr lang="en-US" sz="2400" b="1" dirty="0"/>
              <a:t>/</a:t>
            </a:r>
            <a:r>
              <a:rPr lang="en-US" sz="2400" b="1" dirty="0">
                <a:hlinkClick r:id="rId7"/>
              </a:rPr>
              <a:t>NISO</a:t>
            </a:r>
            <a:r>
              <a:rPr lang="en-US" sz="2400" b="1" dirty="0"/>
              <a:t> Z39.14 </a:t>
            </a:r>
            <a:r>
              <a:rPr lang="en-US" sz="2400" b="1" i="1" dirty="0">
                <a:hlinkClick r:id="rId8"/>
              </a:rPr>
              <a:t>Guidelines for Abstracts</a:t>
            </a:r>
            <a:r>
              <a:rPr lang="en-US" sz="2400" b="1" dirty="0"/>
              <a:t>.</a:t>
            </a:r>
            <a:r>
              <a:rPr lang="en-US" sz="2400" dirty="0"/>
              <a:t/>
            </a:r>
            <a:br>
              <a:rPr lang="en-US" sz="2400" dirty="0"/>
            </a:br>
            <a:r>
              <a:rPr lang="en-US" sz="2400" b="1" dirty="0"/>
              <a:t>Length depends on the type of document abstracted and the intended use of the abstract. As a general rule, abstracts of long documents, such as </a:t>
            </a:r>
            <a:r>
              <a:rPr lang="en-US" sz="2400" b="1" dirty="0">
                <a:hlinkClick r:id="rId9"/>
              </a:rPr>
              <a:t>monograph</a:t>
            </a:r>
            <a:r>
              <a:rPr lang="en-US" sz="2400" b="1" dirty="0"/>
              <a:t>s and </a:t>
            </a:r>
            <a:r>
              <a:rPr lang="en-US" sz="2400" b="1" dirty="0">
                <a:hlinkClick r:id="rId10"/>
              </a:rPr>
              <a:t>theses</a:t>
            </a:r>
            <a:r>
              <a:rPr lang="en-US" sz="2400" b="1" dirty="0"/>
              <a:t>, are limited to a single </a:t>
            </a:r>
            <a:r>
              <a:rPr lang="en-US" sz="2400" b="1" dirty="0">
                <a:hlinkClick r:id="rId11"/>
              </a:rPr>
              <a:t>page</a:t>
            </a:r>
            <a:r>
              <a:rPr lang="en-US" sz="2400" b="1" dirty="0"/>
              <a:t>(about 300 words); abstracts of </a:t>
            </a:r>
            <a:r>
              <a:rPr lang="en-US" sz="2400" b="1" dirty="0">
                <a:hlinkClick r:id="rId12"/>
              </a:rPr>
              <a:t>paper</a:t>
            </a:r>
            <a:r>
              <a:rPr lang="en-US" sz="2400" b="1" dirty="0"/>
              <a:t>s, articles, and portions of monographs are no longer than 250 words; abstracts of </a:t>
            </a:r>
            <a:r>
              <a:rPr lang="en-US" sz="2400" b="1" dirty="0">
                <a:hlinkClick r:id="rId13"/>
              </a:rPr>
              <a:t>note</a:t>
            </a:r>
            <a:r>
              <a:rPr lang="en-US" sz="2400" b="1" dirty="0"/>
              <a:t>s and other brief communications are limited to 100 words; and abstracts of very short documents, such as </a:t>
            </a:r>
            <a:r>
              <a:rPr lang="en-US" sz="2400" b="1" dirty="0">
                <a:hlinkClick r:id="rId14"/>
              </a:rPr>
              <a:t>editorial</a:t>
            </a:r>
            <a:r>
              <a:rPr lang="en-US" sz="2400" b="1" dirty="0"/>
              <a:t>s and </a:t>
            </a:r>
            <a:r>
              <a:rPr lang="en-US" sz="2400" b="1" dirty="0">
                <a:hlinkClick r:id="rId15"/>
              </a:rPr>
              <a:t>letters to the editor</a:t>
            </a:r>
            <a:r>
              <a:rPr lang="en-US" sz="2400" b="1" dirty="0"/>
              <a:t>, are about 30 words long. In a scholarly </a:t>
            </a:r>
            <a:r>
              <a:rPr lang="en-US" sz="2400" b="1" dirty="0">
                <a:hlinkClick r:id="rId16"/>
              </a:rPr>
              <a:t>journal</a:t>
            </a:r>
            <a:r>
              <a:rPr lang="en-US" sz="2400" b="1" dirty="0"/>
              <a:t> article, the abstract should appear on the first page, following the </a:t>
            </a:r>
            <a:r>
              <a:rPr lang="en-US" sz="2400" b="1" dirty="0">
                <a:hlinkClick r:id="rId17"/>
              </a:rPr>
              <a:t>title</a:t>
            </a:r>
            <a:r>
              <a:rPr lang="en-US" sz="2400" b="1" dirty="0"/>
              <a:t> and name(s) </a:t>
            </a:r>
            <a:r>
              <a:rPr lang="en-US" sz="2400" b="1" dirty="0" err="1"/>
              <a:t>of</a:t>
            </a:r>
            <a:r>
              <a:rPr lang="en-US" sz="2400" b="1" dirty="0" err="1">
                <a:hlinkClick r:id="rId18"/>
              </a:rPr>
              <a:t>author</a:t>
            </a:r>
            <a:r>
              <a:rPr lang="en-US" sz="2400" b="1" dirty="0"/>
              <a:t>(s) and preceding the </a:t>
            </a:r>
            <a:r>
              <a:rPr lang="en-US" sz="2400" b="1" dirty="0">
                <a:hlinkClick r:id="rId19"/>
              </a:rPr>
              <a:t>text</a:t>
            </a:r>
            <a:r>
              <a:rPr lang="en-US" sz="2400" b="1" dirty="0"/>
              <a:t>. In a </a:t>
            </a:r>
            <a:r>
              <a:rPr lang="en-US" sz="2400" b="1" dirty="0">
                <a:hlinkClick r:id="rId20"/>
              </a:rPr>
              <a:t>separately published</a:t>
            </a:r>
            <a:r>
              <a:rPr lang="en-US" sz="2400" b="1" dirty="0"/>
              <a:t> document</a:t>
            </a:r>
            <a:r>
              <a:rPr lang="en-US" sz="2400" dirty="0" smtClean="0"/>
              <a:t/>
            </a:r>
            <a:br>
              <a:rPr lang="en-US" sz="2400" dirty="0" smtClean="0"/>
            </a:br>
            <a:endParaRPr lang="ar-EG" sz="2400" dirty="0"/>
          </a:p>
        </p:txBody>
      </p:sp>
    </p:spTree>
    <p:extLst>
      <p:ext uri="{BB962C8B-B14F-4D97-AF65-F5344CB8AC3E}">
        <p14:creationId xmlns:p14="http://schemas.microsoft.com/office/powerpoint/2010/main" val="2464322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166843"/>
            <a:ext cx="8001000" cy="4154984"/>
          </a:xfrm>
          <a:prstGeom prst="rect">
            <a:avLst/>
          </a:prstGeom>
        </p:spPr>
        <p:txBody>
          <a:bodyPr wrap="square">
            <a:spAutoFit/>
          </a:bodyPr>
          <a:lstStyle/>
          <a:p>
            <a:pPr fontAlgn="base"/>
            <a:r>
              <a:rPr lang="en-US" sz="2400" b="1" dirty="0"/>
              <a:t>the abstract should be placed between the </a:t>
            </a:r>
            <a:r>
              <a:rPr lang="en-US" sz="2400" b="1" dirty="0">
                <a:hlinkClick r:id="rId2"/>
              </a:rPr>
              <a:t>title page</a:t>
            </a:r>
            <a:r>
              <a:rPr lang="en-US" sz="2400" b="1" dirty="0"/>
              <a:t> and the text. In an </a:t>
            </a:r>
            <a:r>
              <a:rPr lang="en-US" sz="2400" b="1" dirty="0">
                <a:hlinkClick r:id="rId3"/>
              </a:rPr>
              <a:t>entry</a:t>
            </a:r>
            <a:r>
              <a:rPr lang="en-US" sz="2400" b="1" dirty="0"/>
              <a:t> in a </a:t>
            </a:r>
            <a:r>
              <a:rPr lang="en-US" sz="2400" b="1" dirty="0">
                <a:hlinkClick r:id="rId4"/>
              </a:rPr>
              <a:t>printed</a:t>
            </a:r>
            <a:r>
              <a:rPr lang="en-US" sz="2400" b="1" dirty="0"/>
              <a:t> </a:t>
            </a:r>
            <a:r>
              <a:rPr lang="en-US" sz="2400" b="1" dirty="0">
                <a:hlinkClick r:id="rId5"/>
              </a:rPr>
              <a:t>indexing</a:t>
            </a:r>
            <a:r>
              <a:rPr lang="en-US" sz="2400" b="1" dirty="0"/>
              <a:t> and </a:t>
            </a:r>
            <a:r>
              <a:rPr lang="en-US" sz="2400" b="1" dirty="0">
                <a:hlinkClick r:id="rId6"/>
              </a:rPr>
              <a:t>abstracting service</a:t>
            </a:r>
            <a:r>
              <a:rPr lang="en-US" sz="2400" b="1" dirty="0"/>
              <a:t> </a:t>
            </a:r>
            <a:r>
              <a:rPr lang="en-US" sz="2400" b="1" dirty="0" err="1"/>
              <a:t>or</a:t>
            </a:r>
            <a:r>
              <a:rPr lang="en-US" sz="2400" b="1" dirty="0" err="1">
                <a:hlinkClick r:id="rId7"/>
              </a:rPr>
              <a:t>bibliographic</a:t>
            </a:r>
            <a:r>
              <a:rPr lang="en-US" sz="2400" b="1" dirty="0">
                <a:hlinkClick r:id="rId7"/>
              </a:rPr>
              <a:t> database</a:t>
            </a:r>
            <a:r>
              <a:rPr lang="en-US" sz="2400" b="1" dirty="0"/>
              <a:t>, the abstract accompanies the </a:t>
            </a:r>
            <a:r>
              <a:rPr lang="en-US" sz="2400" b="1" dirty="0">
                <a:hlinkClick r:id="rId8"/>
              </a:rPr>
              <a:t>citation</a:t>
            </a:r>
            <a:r>
              <a:rPr lang="en-US" sz="2400" b="1" dirty="0"/>
              <a:t>. Because the abstract is a </a:t>
            </a:r>
            <a:r>
              <a:rPr lang="en-US" sz="2400" b="1" dirty="0">
                <a:hlinkClick r:id="rId9"/>
              </a:rPr>
              <a:t>searchable</a:t>
            </a:r>
            <a:r>
              <a:rPr lang="en-US" sz="2400" b="1" dirty="0"/>
              <a:t> </a:t>
            </a:r>
            <a:r>
              <a:rPr lang="en-US" sz="2400" b="1" dirty="0">
                <a:hlinkClick r:id="rId10"/>
              </a:rPr>
              <a:t>field</a:t>
            </a:r>
            <a:r>
              <a:rPr lang="en-US" sz="2400" b="1" dirty="0"/>
              <a:t> in most bibliographic </a:t>
            </a:r>
            <a:r>
              <a:rPr lang="en-US" sz="2400" b="1" dirty="0">
                <a:hlinkClick r:id="rId11"/>
              </a:rPr>
              <a:t>database</a:t>
            </a:r>
            <a:r>
              <a:rPr lang="en-US" sz="2400" b="1" dirty="0"/>
              <a:t>s, attention must be paid by the abstractor to the </a:t>
            </a:r>
            <a:r>
              <a:rPr lang="en-US" sz="2400" b="1" dirty="0" err="1">
                <a:hlinkClick r:id="rId12"/>
              </a:rPr>
              <a:t>keywords</a:t>
            </a:r>
            <a:r>
              <a:rPr lang="en-US" sz="2400" b="1" dirty="0" err="1"/>
              <a:t>included</a:t>
            </a:r>
            <a:r>
              <a:rPr lang="en-US" sz="2400" b="1" dirty="0"/>
              <a:t> in it. </a:t>
            </a:r>
            <a:r>
              <a:rPr lang="en-US" sz="2400" b="1" dirty="0">
                <a:hlinkClick r:id="rId13"/>
              </a:rPr>
              <a:t>Authorship</a:t>
            </a:r>
            <a:r>
              <a:rPr lang="en-US" sz="2400" b="1" dirty="0"/>
              <a:t> of an abstract can be </a:t>
            </a:r>
            <a:r>
              <a:rPr lang="en-US" sz="2400" b="1" dirty="0">
                <a:hlinkClick r:id="rId14"/>
              </a:rPr>
              <a:t>unattributed</a:t>
            </a:r>
            <a:r>
              <a:rPr lang="en-US" sz="2400" b="1" dirty="0"/>
              <a:t> or indicated by name or initials. An </a:t>
            </a:r>
            <a:r>
              <a:rPr lang="en-US" sz="2400" b="1" i="1" dirty="0"/>
              <a:t>author-supplied abstract</a:t>
            </a:r>
            <a:r>
              <a:rPr lang="en-US" sz="2400" b="1" dirty="0"/>
              <a:t> is usually written by the </a:t>
            </a:r>
            <a:r>
              <a:rPr lang="en-US" sz="2400" b="1" dirty="0">
                <a:hlinkClick r:id="rId15"/>
              </a:rPr>
              <a:t>author</a:t>
            </a:r>
            <a:r>
              <a:rPr lang="en-US" sz="2400" b="1" dirty="0"/>
              <a:t> of the work abstracted. Compare with </a:t>
            </a:r>
            <a:r>
              <a:rPr lang="en-US" sz="2400" b="1" dirty="0" err="1">
                <a:hlinkClick r:id="rId16"/>
              </a:rPr>
              <a:t>summary</a:t>
            </a:r>
            <a:r>
              <a:rPr lang="en-US" sz="2400" b="1" dirty="0" err="1"/>
              <a:t>.</a:t>
            </a:r>
            <a:r>
              <a:rPr lang="en-US" sz="2400" b="1" i="1" dirty="0" err="1"/>
              <a:t>See</a:t>
            </a:r>
            <a:r>
              <a:rPr lang="en-US" sz="2400" b="1" i="1" dirty="0"/>
              <a:t> also</a:t>
            </a:r>
            <a:r>
              <a:rPr lang="en-US" sz="2400" b="1" dirty="0"/>
              <a:t>: </a:t>
            </a:r>
            <a:r>
              <a:rPr lang="en-US" sz="2400" b="1" dirty="0">
                <a:hlinkClick r:id="rId17"/>
              </a:rPr>
              <a:t>abstracting journal</a:t>
            </a:r>
            <a:r>
              <a:rPr lang="en-US" sz="2400" b="1" dirty="0"/>
              <a:t>, </a:t>
            </a:r>
            <a:r>
              <a:rPr lang="en-US" sz="2400" b="1" dirty="0">
                <a:hlinkClick r:id="rId18"/>
              </a:rPr>
              <a:t>author abstract</a:t>
            </a:r>
            <a:r>
              <a:rPr lang="en-US" sz="2400" b="1" dirty="0"/>
              <a:t>, and </a:t>
            </a:r>
            <a:r>
              <a:rPr lang="en-US" sz="2400" b="1" dirty="0">
                <a:hlinkClick r:id="rId19"/>
              </a:rPr>
              <a:t>structured abstract</a:t>
            </a:r>
            <a:r>
              <a:rPr lang="en-US" sz="2400" b="1" dirty="0"/>
              <a:t>.</a:t>
            </a:r>
            <a:endParaRPr lang="en-US" sz="2400" dirty="0"/>
          </a:p>
        </p:txBody>
      </p:sp>
    </p:spTree>
    <p:extLst>
      <p:ext uri="{BB962C8B-B14F-4D97-AF65-F5344CB8AC3E}">
        <p14:creationId xmlns:p14="http://schemas.microsoft.com/office/powerpoint/2010/main" val="2800033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0800" y="344269"/>
            <a:ext cx="4572000" cy="830997"/>
          </a:xfrm>
          <a:prstGeom prst="rect">
            <a:avLst/>
          </a:prstGeom>
        </p:spPr>
        <p:txBody>
          <a:bodyPr>
            <a:spAutoFit/>
          </a:bodyPr>
          <a:lstStyle/>
          <a:p>
            <a:pPr algn="ctr"/>
            <a:r>
              <a:rPr lang="en-US" sz="2400" b="1" u="sng" dirty="0" smtClean="0"/>
              <a:t>Abstracting</a:t>
            </a:r>
            <a:r>
              <a:rPr lang="en-US" sz="2400" b="1" u="sng" dirty="0"/>
              <a:t/>
            </a:r>
            <a:br>
              <a:rPr lang="en-US" sz="2400" b="1" u="sng" dirty="0"/>
            </a:br>
            <a:endParaRPr lang="ar-EG" sz="2400" dirty="0"/>
          </a:p>
        </p:txBody>
      </p:sp>
      <p:sp>
        <p:nvSpPr>
          <p:cNvPr id="3" name="Rectangle 2"/>
          <p:cNvSpPr/>
          <p:nvPr/>
        </p:nvSpPr>
        <p:spPr>
          <a:xfrm>
            <a:off x="685800" y="1443841"/>
            <a:ext cx="8001000" cy="4154984"/>
          </a:xfrm>
          <a:prstGeom prst="rect">
            <a:avLst/>
          </a:prstGeom>
        </p:spPr>
        <p:txBody>
          <a:bodyPr wrap="square">
            <a:spAutoFit/>
          </a:bodyPr>
          <a:lstStyle/>
          <a:p>
            <a:pPr fontAlgn="base"/>
            <a:r>
              <a:rPr lang="en-US" sz="2400" b="1" dirty="0"/>
              <a:t>The preparation of a brief, objective statement (</a:t>
            </a:r>
            <a:r>
              <a:rPr lang="en-US" sz="2400" b="1" dirty="0">
                <a:hlinkClick r:id="rId2"/>
              </a:rPr>
              <a:t>abstract</a:t>
            </a:r>
            <a:r>
              <a:rPr lang="en-US" sz="2400" b="1" dirty="0"/>
              <a:t>) of the </a:t>
            </a:r>
            <a:r>
              <a:rPr lang="en-US" sz="2400" b="1" dirty="0">
                <a:hlinkClick r:id="rId3"/>
              </a:rPr>
              <a:t>content</a:t>
            </a:r>
            <a:r>
              <a:rPr lang="en-US" sz="2400" b="1" dirty="0"/>
              <a:t> of a written </a:t>
            </a:r>
            <a:r>
              <a:rPr lang="en-US" sz="2400" b="1" dirty="0">
                <a:hlinkClick r:id="rId4"/>
              </a:rPr>
              <a:t>work</a:t>
            </a:r>
            <a:r>
              <a:rPr lang="en-US" sz="2400" b="1" dirty="0"/>
              <a:t> to enable the </a:t>
            </a:r>
            <a:r>
              <a:rPr lang="en-US" sz="2400" b="1" dirty="0">
                <a:hlinkClick r:id="rId5"/>
              </a:rPr>
              <a:t>research</a:t>
            </a:r>
            <a:r>
              <a:rPr lang="en-US" sz="2400" b="1" dirty="0"/>
              <a:t>er to quickly determine whether reading the entire </a:t>
            </a:r>
            <a:r>
              <a:rPr lang="en-US" sz="2400" b="1" dirty="0">
                <a:hlinkClick r:id="rId6"/>
              </a:rPr>
              <a:t>text</a:t>
            </a:r>
            <a:r>
              <a:rPr lang="en-US" sz="2400" b="1" dirty="0"/>
              <a:t> might satisfy the </a:t>
            </a:r>
            <a:r>
              <a:rPr lang="en-US" sz="2400" b="1" dirty="0" err="1"/>
              <a:t>specific</a:t>
            </a:r>
            <a:r>
              <a:rPr lang="en-US" sz="2400" b="1" dirty="0" err="1">
                <a:hlinkClick r:id="rId7"/>
              </a:rPr>
              <a:t>information</a:t>
            </a:r>
            <a:r>
              <a:rPr lang="en-US" sz="2400" b="1" dirty="0">
                <a:hlinkClick r:id="rId7"/>
              </a:rPr>
              <a:t> need</a:t>
            </a:r>
            <a:r>
              <a:rPr lang="en-US" sz="2400" b="1" dirty="0"/>
              <a:t>. Abstracting is usually limited to the </a:t>
            </a:r>
            <a:r>
              <a:rPr lang="en-US" sz="2400" b="1" dirty="0">
                <a:hlinkClick r:id="rId8"/>
              </a:rPr>
              <a:t>literature</a:t>
            </a:r>
            <a:r>
              <a:rPr lang="en-US" sz="2400" b="1" dirty="0"/>
              <a:t> of a specific </a:t>
            </a:r>
            <a:r>
              <a:rPr lang="en-US" sz="2400" b="1" dirty="0">
                <a:hlinkClick r:id="rId9"/>
              </a:rPr>
              <a:t>discipline</a:t>
            </a:r>
            <a:r>
              <a:rPr lang="en-US" sz="2400" b="1" dirty="0"/>
              <a:t> or group of related disciplines and is performed by an individual or commercial entity, such as an </a:t>
            </a:r>
            <a:r>
              <a:rPr lang="en-US" sz="2400" b="1" dirty="0">
                <a:hlinkClick r:id="rId10"/>
              </a:rPr>
              <a:t>indexing</a:t>
            </a:r>
            <a:r>
              <a:rPr lang="en-US" sz="2400" b="1" dirty="0"/>
              <a:t> </a:t>
            </a:r>
            <a:r>
              <a:rPr lang="en-US" sz="2400" b="1" dirty="0" err="1"/>
              <a:t>and</a:t>
            </a:r>
            <a:r>
              <a:rPr lang="en-US" sz="2400" b="1" dirty="0" err="1">
                <a:hlinkClick r:id="rId11"/>
              </a:rPr>
              <a:t>abstracting</a:t>
            </a:r>
            <a:r>
              <a:rPr lang="en-US" sz="2400" b="1" dirty="0">
                <a:hlinkClick r:id="rId11"/>
              </a:rPr>
              <a:t> service</a:t>
            </a:r>
            <a:r>
              <a:rPr lang="en-US" sz="2400" b="1" dirty="0"/>
              <a:t>, that provides abstracts regularly to a list of </a:t>
            </a:r>
            <a:r>
              <a:rPr lang="en-US" sz="2400" b="1" dirty="0">
                <a:hlinkClick r:id="rId12"/>
              </a:rPr>
              <a:t>subscriber</a:t>
            </a:r>
            <a:r>
              <a:rPr lang="en-US" sz="2400" b="1" dirty="0"/>
              <a:t>s.</a:t>
            </a:r>
            <a:endParaRPr lang="en-US" sz="2400" dirty="0"/>
          </a:p>
          <a:p>
            <a:pPr fontAlgn="base"/>
            <a:r>
              <a:rPr lang="en-US" sz="2400" b="1" dirty="0"/>
              <a:t> </a:t>
            </a:r>
            <a:endParaRPr lang="en-US" sz="2400" dirty="0"/>
          </a:p>
        </p:txBody>
      </p:sp>
    </p:spTree>
    <p:extLst>
      <p:ext uri="{BB962C8B-B14F-4D97-AF65-F5344CB8AC3E}">
        <p14:creationId xmlns:p14="http://schemas.microsoft.com/office/powerpoint/2010/main" val="3345952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33400"/>
            <a:ext cx="8610600" cy="6001643"/>
          </a:xfrm>
          <a:prstGeom prst="rect">
            <a:avLst/>
          </a:prstGeom>
        </p:spPr>
        <p:txBody>
          <a:bodyPr wrap="square">
            <a:spAutoFit/>
          </a:bodyPr>
          <a:lstStyle/>
          <a:p>
            <a:pPr algn="ctr"/>
            <a:r>
              <a:rPr lang="ar-EG" sz="2400" b="1" u="sng" dirty="0" smtClean="0">
                <a:solidFill>
                  <a:srgbClr val="FF0000"/>
                </a:solidFill>
              </a:rPr>
              <a:t>المحاضرة الثانية</a:t>
            </a:r>
          </a:p>
          <a:p>
            <a:pPr algn="ctr"/>
            <a:endParaRPr lang="en-US" sz="2400" b="1" u="sng" dirty="0" smtClean="0"/>
          </a:p>
          <a:p>
            <a:pPr algn="ctr"/>
            <a:r>
              <a:rPr lang="en-US" sz="2400" b="1" u="sng" dirty="0" smtClean="0"/>
              <a:t>Acquisitions</a:t>
            </a:r>
            <a:r>
              <a:rPr lang="en-US" sz="2400" b="1" u="sng" dirty="0"/>
              <a:t/>
            </a:r>
            <a:br>
              <a:rPr lang="en-US" sz="2400" b="1" u="sng" dirty="0"/>
            </a:br>
            <a:endParaRPr lang="en-US" sz="2400" b="1" dirty="0"/>
          </a:p>
          <a:p>
            <a:pPr fontAlgn="base"/>
            <a:r>
              <a:rPr lang="en-US" sz="2400" b="1" dirty="0"/>
              <a:t>The process of </a:t>
            </a:r>
            <a:r>
              <a:rPr lang="en-US" sz="2400" b="1" dirty="0">
                <a:hlinkClick r:id="rId2"/>
              </a:rPr>
              <a:t>selecting</a:t>
            </a:r>
            <a:r>
              <a:rPr lang="en-US" sz="2400" b="1" dirty="0"/>
              <a:t>, ordering, and receiving </a:t>
            </a:r>
            <a:r>
              <a:rPr lang="en-US" sz="2400" b="1" dirty="0">
                <a:hlinkClick r:id="rId3"/>
              </a:rPr>
              <a:t>materials</a:t>
            </a:r>
            <a:r>
              <a:rPr lang="en-US" sz="2400" b="1" dirty="0"/>
              <a:t> for </a:t>
            </a:r>
            <a:r>
              <a:rPr lang="en-US" sz="2400" b="1" dirty="0">
                <a:hlinkClick r:id="rId4"/>
              </a:rPr>
              <a:t>library</a:t>
            </a:r>
            <a:r>
              <a:rPr lang="en-US" sz="2400" b="1" dirty="0"/>
              <a:t> or </a:t>
            </a:r>
            <a:r>
              <a:rPr lang="en-US" sz="2400" b="1" dirty="0">
                <a:hlinkClick r:id="rId5"/>
              </a:rPr>
              <a:t>archival</a:t>
            </a:r>
            <a:r>
              <a:rPr lang="en-US" sz="2400" b="1" dirty="0"/>
              <a:t> </a:t>
            </a:r>
            <a:r>
              <a:rPr lang="en-US" sz="2400" b="1" dirty="0">
                <a:hlinkClick r:id="rId6"/>
              </a:rPr>
              <a:t>collection</a:t>
            </a:r>
            <a:r>
              <a:rPr lang="en-US" sz="2400" b="1" dirty="0"/>
              <a:t>s by purchase, </a:t>
            </a:r>
            <a:r>
              <a:rPr lang="en-US" sz="2400" b="1" dirty="0">
                <a:hlinkClick r:id="rId7"/>
              </a:rPr>
              <a:t>exchange</a:t>
            </a:r>
            <a:r>
              <a:rPr lang="en-US" sz="2400" b="1" dirty="0"/>
              <a:t>, or </a:t>
            </a:r>
            <a:r>
              <a:rPr lang="en-US" sz="2400" b="1" dirty="0">
                <a:hlinkClick r:id="rId8"/>
              </a:rPr>
              <a:t>gift</a:t>
            </a:r>
            <a:r>
              <a:rPr lang="en-US" sz="2400" b="1" dirty="0"/>
              <a:t>, which may include </a:t>
            </a:r>
            <a:r>
              <a:rPr lang="en-US" sz="2400" b="1" dirty="0">
                <a:hlinkClick r:id="rId9"/>
              </a:rPr>
              <a:t>budget</a:t>
            </a:r>
            <a:r>
              <a:rPr lang="en-US" sz="2400" b="1" dirty="0"/>
              <a:t>ing and negotiating with outside </a:t>
            </a:r>
            <a:r>
              <a:rPr lang="en-US" sz="2400" b="1" dirty="0">
                <a:hlinkClick r:id="rId10"/>
              </a:rPr>
              <a:t>agencies</a:t>
            </a:r>
            <a:r>
              <a:rPr lang="en-US" sz="2400" b="1" dirty="0"/>
              <a:t>, such </a:t>
            </a:r>
            <a:r>
              <a:rPr lang="en-US" sz="2400" b="1" dirty="0" err="1"/>
              <a:t>as</a:t>
            </a:r>
            <a:r>
              <a:rPr lang="en-US" sz="2400" b="1" dirty="0" err="1">
                <a:hlinkClick r:id="rId11"/>
              </a:rPr>
              <a:t>publisher</a:t>
            </a:r>
            <a:r>
              <a:rPr lang="en-US" sz="2400" b="1" dirty="0" err="1"/>
              <a:t>s</a:t>
            </a:r>
            <a:r>
              <a:rPr lang="en-US" sz="2400" b="1" dirty="0"/>
              <a:t>, </a:t>
            </a:r>
            <a:r>
              <a:rPr lang="en-US" sz="2400" b="1" dirty="0">
                <a:hlinkClick r:id="rId12"/>
              </a:rPr>
              <a:t>dealer</a:t>
            </a:r>
            <a:r>
              <a:rPr lang="en-US" sz="2400" b="1" dirty="0"/>
              <a:t>s, and </a:t>
            </a:r>
            <a:r>
              <a:rPr lang="en-US" sz="2400" b="1" dirty="0">
                <a:hlinkClick r:id="rId13"/>
              </a:rPr>
              <a:t>vendor</a:t>
            </a:r>
            <a:r>
              <a:rPr lang="en-US" sz="2400" b="1" dirty="0"/>
              <a:t>s, to obtain </a:t>
            </a:r>
            <a:r>
              <a:rPr lang="en-US" sz="2400" b="1" dirty="0">
                <a:hlinkClick r:id="rId14"/>
              </a:rPr>
              <a:t>resource</a:t>
            </a:r>
            <a:r>
              <a:rPr lang="en-US" sz="2400" b="1" dirty="0"/>
              <a:t>s to meet the needs of the institution's </a:t>
            </a:r>
            <a:r>
              <a:rPr lang="en-US" sz="2400" b="1" dirty="0">
                <a:hlinkClick r:id="rId15"/>
              </a:rPr>
              <a:t>clientele</a:t>
            </a:r>
            <a:r>
              <a:rPr lang="en-US" sz="2400" b="1" dirty="0"/>
              <a:t> in the most economical and expeditious manner</a:t>
            </a:r>
            <a:r>
              <a:rPr lang="en-US" sz="2400" b="1" dirty="0" smtClean="0"/>
              <a:t>.</a:t>
            </a:r>
            <a:r>
              <a:rPr lang="en-US" sz="2400" b="1" dirty="0"/>
              <a:t> Also refers to the department within a library responsible for selecting, ordering, and receiving new materials and for maintaining accurate </a:t>
            </a:r>
            <a:r>
              <a:rPr lang="en-US" sz="2400" b="1" dirty="0">
                <a:hlinkClick r:id="rId16"/>
              </a:rPr>
              <a:t>records</a:t>
            </a:r>
            <a:r>
              <a:rPr lang="en-US" sz="2400" b="1" dirty="0"/>
              <a:t> of such transactions, usually managed by </a:t>
            </a:r>
            <a:r>
              <a:rPr lang="en-US" sz="2400" b="1" dirty="0" err="1"/>
              <a:t>an</a:t>
            </a:r>
            <a:r>
              <a:rPr lang="en-US" sz="2400" b="1" i="1" dirty="0" err="1"/>
              <a:t>acquisitions</a:t>
            </a:r>
            <a:r>
              <a:rPr lang="en-US" sz="2400" b="1" i="1" dirty="0"/>
              <a:t> librarian</a:t>
            </a:r>
            <a:r>
              <a:rPr lang="en-US" b="1" dirty="0"/>
              <a:t>. </a:t>
            </a:r>
            <a:endParaRPr lang="en-US" dirty="0"/>
          </a:p>
        </p:txBody>
      </p:sp>
    </p:spTree>
    <p:extLst>
      <p:ext uri="{BB962C8B-B14F-4D97-AF65-F5344CB8AC3E}">
        <p14:creationId xmlns:p14="http://schemas.microsoft.com/office/powerpoint/2010/main" val="766066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839200" cy="5016758"/>
          </a:xfrm>
          <a:prstGeom prst="rect">
            <a:avLst/>
          </a:prstGeom>
        </p:spPr>
        <p:txBody>
          <a:bodyPr wrap="square">
            <a:spAutoFit/>
          </a:bodyPr>
          <a:lstStyle/>
          <a:p>
            <a:pPr algn="ctr"/>
            <a:r>
              <a:rPr lang="en-US" sz="3200" b="1" u="sng" dirty="0" smtClean="0"/>
              <a:t>Acronym</a:t>
            </a:r>
          </a:p>
          <a:p>
            <a:r>
              <a:rPr lang="en-US" sz="3200" b="1" u="sng" dirty="0"/>
              <a:t/>
            </a:r>
            <a:br>
              <a:rPr lang="en-US" sz="3200" b="1" u="sng" dirty="0"/>
            </a:br>
            <a:r>
              <a:rPr lang="en-US" sz="3200" b="1" dirty="0"/>
              <a:t>A new name or word (</a:t>
            </a:r>
            <a:r>
              <a:rPr lang="en-US" sz="3200" b="1" dirty="0">
                <a:hlinkClick r:id="rId2"/>
              </a:rPr>
              <a:t>neologism</a:t>
            </a:r>
            <a:r>
              <a:rPr lang="en-US" sz="3200" b="1" dirty="0"/>
              <a:t>) that is pronounceable and hence memorable, coined from the first or first few </a:t>
            </a:r>
            <a:r>
              <a:rPr lang="en-US" sz="3200" b="1" dirty="0">
                <a:hlinkClick r:id="rId3"/>
              </a:rPr>
              <a:t>letter</a:t>
            </a:r>
            <a:r>
              <a:rPr lang="en-US" sz="3200" b="1" dirty="0"/>
              <a:t>s or parts of a </a:t>
            </a:r>
            <a:r>
              <a:rPr lang="en-US" sz="3200" b="1" dirty="0">
                <a:hlinkClick r:id="rId4"/>
              </a:rPr>
              <a:t>phrase</a:t>
            </a:r>
            <a:r>
              <a:rPr lang="en-US" sz="3200" b="1" dirty="0"/>
              <a:t> or compound </a:t>
            </a:r>
            <a:r>
              <a:rPr lang="en-US" sz="3200" b="1" dirty="0">
                <a:hlinkClick r:id="rId5"/>
              </a:rPr>
              <a:t>term</a:t>
            </a:r>
            <a:r>
              <a:rPr lang="en-US" sz="3200" b="1" dirty="0"/>
              <a:t> (</a:t>
            </a:r>
            <a:r>
              <a:rPr lang="en-US" sz="3200" b="1" i="1" dirty="0"/>
              <a:t>example</a:t>
            </a:r>
            <a:r>
              <a:rPr lang="en-US" sz="3200" b="1" dirty="0"/>
              <a:t>: ERIC for Educational </a:t>
            </a:r>
            <a:r>
              <a:rPr lang="en-US" sz="3200" b="1" dirty="0" err="1"/>
              <a:t>ResourcesInformation</a:t>
            </a:r>
            <a:r>
              <a:rPr lang="en-US" sz="3200" b="1" dirty="0"/>
              <a:t> Center). </a:t>
            </a:r>
            <a:r>
              <a:rPr lang="en-US" sz="3200" b="1" i="1" dirty="0">
                <a:hlinkClick r:id="rId6"/>
              </a:rPr>
              <a:t>Acronym Finder(AF)</a:t>
            </a:r>
            <a:r>
              <a:rPr lang="en-US" sz="3200" b="1" dirty="0"/>
              <a:t> is an example of an </a:t>
            </a:r>
            <a:r>
              <a:rPr lang="en-US" sz="3200" b="1" dirty="0">
                <a:hlinkClick r:id="rId7"/>
              </a:rPr>
              <a:t>online</a:t>
            </a:r>
            <a:r>
              <a:rPr lang="en-US" sz="3200" b="1" dirty="0"/>
              <a:t> acronym </a:t>
            </a:r>
            <a:r>
              <a:rPr lang="en-US" sz="3200" b="1" dirty="0">
                <a:hlinkClick r:id="rId8"/>
              </a:rPr>
              <a:t>dictionary</a:t>
            </a:r>
            <a:r>
              <a:rPr lang="en-US" sz="3200" b="1" dirty="0"/>
              <a:t>. </a:t>
            </a:r>
            <a:endParaRPr lang="ar-EG" sz="3200" dirty="0"/>
          </a:p>
        </p:txBody>
      </p:sp>
    </p:spTree>
    <p:extLst>
      <p:ext uri="{BB962C8B-B14F-4D97-AF65-F5344CB8AC3E}">
        <p14:creationId xmlns:p14="http://schemas.microsoft.com/office/powerpoint/2010/main" val="2997383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57201"/>
            <a:ext cx="7696200" cy="5262979"/>
          </a:xfrm>
          <a:prstGeom prst="rect">
            <a:avLst/>
          </a:prstGeom>
        </p:spPr>
        <p:txBody>
          <a:bodyPr wrap="square">
            <a:spAutoFit/>
          </a:bodyPr>
          <a:lstStyle/>
          <a:p>
            <a:pPr algn="ctr"/>
            <a:r>
              <a:rPr lang="ar-EG" sz="2800" b="1" dirty="0" smtClean="0"/>
              <a:t>المحاضرة الثالثة </a:t>
            </a:r>
          </a:p>
          <a:p>
            <a:endParaRPr lang="en-US" sz="2800" b="1" u="sng" dirty="0" smtClean="0"/>
          </a:p>
          <a:p>
            <a:r>
              <a:rPr lang="en-US" sz="2800" b="1" u="sng" dirty="0" smtClean="0"/>
              <a:t>Alexandrian Library</a:t>
            </a:r>
            <a:r>
              <a:rPr lang="en-US" sz="2800" b="1" u="sng" dirty="0"/>
              <a:t/>
            </a:r>
            <a:br>
              <a:rPr lang="en-US" sz="2800" b="1" u="sng" dirty="0"/>
            </a:br>
            <a:endParaRPr lang="en-US" sz="2800" dirty="0"/>
          </a:p>
          <a:p>
            <a:r>
              <a:rPr lang="en-US" sz="2800" b="1" dirty="0"/>
              <a:t>Founded by Ptolemy I in about 300 B.C., the great </a:t>
            </a:r>
            <a:r>
              <a:rPr lang="en-US" sz="2800" b="1" dirty="0">
                <a:hlinkClick r:id="rId2"/>
              </a:rPr>
              <a:t>library</a:t>
            </a:r>
            <a:r>
              <a:rPr lang="en-US" sz="2800" b="1" dirty="0"/>
              <a:t> at Alexandria in Egypt became the most important center of Hellenistic culture in Antiquity. At its peak, it contained over 500,000 </a:t>
            </a:r>
            <a:r>
              <a:rPr lang="en-US" sz="2800" b="1" dirty="0">
                <a:hlinkClick r:id="rId3"/>
              </a:rPr>
              <a:t>manuscript</a:t>
            </a:r>
            <a:r>
              <a:rPr lang="en-US" sz="2800" b="1" dirty="0"/>
              <a:t>s, mostly </a:t>
            </a:r>
            <a:r>
              <a:rPr lang="en-US" sz="2800" b="1" dirty="0">
                <a:hlinkClick r:id="rId4"/>
              </a:rPr>
              <a:t>papyrus</a:t>
            </a:r>
            <a:r>
              <a:rPr lang="en-US" sz="2800" b="1" dirty="0"/>
              <a:t> </a:t>
            </a:r>
            <a:r>
              <a:rPr lang="en-US" sz="2800" b="1" dirty="0">
                <a:hlinkClick r:id="rId5"/>
              </a:rPr>
              <a:t>scroll</a:t>
            </a:r>
            <a:r>
              <a:rPr lang="en-US" sz="2800" b="1" dirty="0"/>
              <a:t>s, some of which were </a:t>
            </a:r>
            <a:r>
              <a:rPr lang="en-US" sz="2800" b="1" dirty="0">
                <a:hlinkClick r:id="rId6"/>
              </a:rPr>
              <a:t>translated</a:t>
            </a:r>
            <a:r>
              <a:rPr lang="en-US" sz="2800" b="1" dirty="0"/>
              <a:t> into Greek from other </a:t>
            </a:r>
            <a:r>
              <a:rPr lang="en-US" sz="2800" b="1" dirty="0">
                <a:hlinkClick r:id="rId7"/>
              </a:rPr>
              <a:t>language</a:t>
            </a:r>
            <a:r>
              <a:rPr lang="en-US" sz="2800" b="1" dirty="0"/>
              <a:t>s. </a:t>
            </a:r>
            <a:endParaRPr lang="ar-EG" sz="2800" dirty="0"/>
          </a:p>
        </p:txBody>
      </p:sp>
    </p:spTree>
    <p:extLst>
      <p:ext uri="{BB962C8B-B14F-4D97-AF65-F5344CB8AC3E}">
        <p14:creationId xmlns:p14="http://schemas.microsoft.com/office/powerpoint/2010/main" val="408534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51344"/>
            <a:ext cx="8534400" cy="5509200"/>
          </a:xfrm>
          <a:prstGeom prst="rect">
            <a:avLst/>
          </a:prstGeom>
        </p:spPr>
        <p:txBody>
          <a:bodyPr wrap="square">
            <a:spAutoFit/>
          </a:bodyPr>
          <a:lstStyle/>
          <a:p>
            <a:endParaRPr lang="en-US" b="1" u="sng" dirty="0" smtClean="0"/>
          </a:p>
          <a:p>
            <a:endParaRPr lang="en-US" b="1" u="sng" dirty="0"/>
          </a:p>
          <a:p>
            <a:pPr algn="ctr"/>
            <a:r>
              <a:rPr lang="en-US" sz="2800" b="1" u="sng" dirty="0" smtClean="0"/>
              <a:t>American </a:t>
            </a:r>
            <a:r>
              <a:rPr lang="en-US" sz="2800" b="1" u="sng" dirty="0"/>
              <a:t>Library Association (ALA</a:t>
            </a:r>
            <a:r>
              <a:rPr lang="en-US" sz="2800" b="1" u="sng" dirty="0" smtClean="0"/>
              <a:t>)</a:t>
            </a:r>
            <a:endParaRPr lang="en-US" sz="2800" dirty="0"/>
          </a:p>
          <a:p>
            <a:r>
              <a:rPr lang="en-US" sz="2400" b="1" dirty="0"/>
              <a:t>The leading professional </a:t>
            </a:r>
            <a:r>
              <a:rPr lang="en-US" sz="2400" b="1" dirty="0">
                <a:hlinkClick r:id="rId2"/>
              </a:rPr>
              <a:t>association</a:t>
            </a:r>
            <a:r>
              <a:rPr lang="en-US" sz="2400" b="1" dirty="0"/>
              <a:t> of </a:t>
            </a:r>
            <a:r>
              <a:rPr lang="en-US" sz="2400" b="1" dirty="0">
                <a:hlinkClick r:id="rId3"/>
              </a:rPr>
              <a:t>public</a:t>
            </a:r>
            <a:r>
              <a:rPr lang="en-US" sz="2400" b="1" dirty="0"/>
              <a:t> and </a:t>
            </a:r>
            <a:r>
              <a:rPr lang="en-US" sz="2400" b="1" dirty="0">
                <a:hlinkClick r:id="rId4"/>
              </a:rPr>
              <a:t>academic libraries</a:t>
            </a:r>
            <a:r>
              <a:rPr lang="en-US" sz="2400" b="1" dirty="0"/>
              <a:t> and </a:t>
            </a:r>
            <a:r>
              <a:rPr lang="en-US" sz="2400" b="1" dirty="0">
                <a:hlinkClick r:id="rId5"/>
              </a:rPr>
              <a:t>librarian</a:t>
            </a:r>
            <a:r>
              <a:rPr lang="en-US" sz="2400" b="1" dirty="0"/>
              <a:t>s in the United States, the ALA was founded in Philadelphia in October 1876 by a group of </a:t>
            </a:r>
            <a:r>
              <a:rPr lang="en-US" sz="2400" b="1" dirty="0">
                <a:hlinkClick r:id="rId6"/>
              </a:rPr>
              <a:t>library</a:t>
            </a:r>
            <a:r>
              <a:rPr lang="en-US" sz="2400" b="1" dirty="0"/>
              <a:t> leaders (90 men and 13 women) that included </a:t>
            </a:r>
            <a:r>
              <a:rPr lang="en-US" sz="2400" b="1" dirty="0" err="1">
                <a:hlinkClick r:id="rId7"/>
              </a:rPr>
              <a:t>Melvil</a:t>
            </a:r>
            <a:r>
              <a:rPr lang="en-US" sz="2400" b="1" dirty="0">
                <a:hlinkClick r:id="rId7"/>
              </a:rPr>
              <a:t> Dewey</a:t>
            </a:r>
            <a:r>
              <a:rPr lang="en-US" sz="2400" b="1" dirty="0"/>
              <a:t>. An "</a:t>
            </a:r>
            <a:r>
              <a:rPr lang="en-US" sz="2400" b="1" dirty="0">
                <a:hlinkClick r:id="rId8"/>
              </a:rPr>
              <a:t>association</a:t>
            </a:r>
            <a:r>
              <a:rPr lang="en-US" sz="2400" b="1" dirty="0"/>
              <a:t> of associations," the ALA is organized in divisions, each with its own officers, budget, and programs, and is closely tied to over 50 state and regional </a:t>
            </a:r>
            <a:r>
              <a:rPr lang="en-US" sz="2400" b="1" dirty="0">
                <a:hlinkClick r:id="rId9"/>
              </a:rPr>
              <a:t>chapter</a:t>
            </a:r>
            <a:r>
              <a:rPr lang="en-US" sz="2400" b="1" dirty="0"/>
              <a:t>s. The Association also sponsors </a:t>
            </a:r>
            <a:r>
              <a:rPr lang="en-US" sz="2400" b="1" dirty="0">
                <a:hlinkClick r:id="rId10"/>
              </a:rPr>
              <a:t>round table</a:t>
            </a:r>
            <a:r>
              <a:rPr lang="en-US" sz="2400" b="1" dirty="0"/>
              <a:t>s on specific issues and topics and is </a:t>
            </a:r>
            <a:r>
              <a:rPr lang="en-US" sz="2400" b="1" dirty="0">
                <a:hlinkClick r:id="rId11"/>
              </a:rPr>
              <a:t>affiliate</a:t>
            </a:r>
            <a:r>
              <a:rPr lang="en-US" sz="2400" b="1" dirty="0"/>
              <a:t>d with other independent library-related organizations. Its </a:t>
            </a:r>
            <a:r>
              <a:rPr lang="en-US" sz="2400" b="1" dirty="0">
                <a:hlinkClick r:id="rId12"/>
              </a:rPr>
              <a:t>imprint</a:t>
            </a:r>
            <a:r>
              <a:rPr lang="en-US" sz="2400" b="1" dirty="0"/>
              <a:t> is </a:t>
            </a:r>
            <a:r>
              <a:rPr lang="en-US" sz="2400" b="1" dirty="0">
                <a:hlinkClick r:id="rId13"/>
              </a:rPr>
              <a:t>ALA Editions</a:t>
            </a:r>
            <a:endParaRPr lang="ar-EG" sz="2400" dirty="0"/>
          </a:p>
        </p:txBody>
      </p:sp>
    </p:spTree>
    <p:extLst>
      <p:ext uri="{BB962C8B-B14F-4D97-AF65-F5344CB8AC3E}">
        <p14:creationId xmlns:p14="http://schemas.microsoft.com/office/powerpoint/2010/main" val="14974448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6420710</TotalTime>
  <Words>169</Words>
  <Application>Microsoft Office PowerPoint</Application>
  <PresentationFormat>On-screen Show (4:3)</PresentationFormat>
  <Paragraphs>81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نصوص أجنبية متخصصة الفرقة الثانية</vt:lpstr>
      <vt:lpstr> Abstract  A brief, objective representation of the essential content of a book, article, speech, report, dissertation, patent, standard, or other work, presenting the main points in the same order as the original but having no independent literary value. A well-prepared abstract enables the reader to 1) quickly identify the basic content of the document, 2) determine its relevance to their interests, and 3) decide whether it is worth their time to read the entire document. </vt:lpstr>
      <vt:lpstr>    Abstract  An abstract can be informative, indicative, critical, or written from a particular point of view (slanted). Examples of the various types of abstracts can be seen in the Appendix of the ANSI/NISO Z39.14 Guidelines for Abstracts. Length depends on the type of document abstracted and the intended use of the abstract. As a general rule, abstracts of long documents, such as monographs and theses, are limited to a single page(about 300 words); abstracts of papers, articles, and portions of monographs are no longer than 250 words; abstracts of notes and other brief communications are limited to 100 words; and abstracts of very short documents, such as editorials and letters to the editor, are about 30 words long. In a scholarly journal article, the abstract should appear on the first page, following the title and name(s) ofauthor(s) and preceding the text. In a separately published document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الميتاداتا 4</dc:title>
  <dc:creator>HP</dc:creator>
  <cp:lastModifiedBy>Baghddadd</cp:lastModifiedBy>
  <cp:revision>107</cp:revision>
  <dcterms:created xsi:type="dcterms:W3CDTF">2018-10-02T17:36:35Z</dcterms:created>
  <dcterms:modified xsi:type="dcterms:W3CDTF">2020-03-20T20:54:07Z</dcterms:modified>
</cp:coreProperties>
</file>